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1"/>
  </p:sldMasterIdLst>
  <p:notesMasterIdLst>
    <p:notesMasterId r:id="rId52"/>
  </p:notesMasterIdLst>
  <p:handoutMasterIdLst>
    <p:handoutMasterId r:id="rId53"/>
  </p:handoutMasterIdLst>
  <p:sldIdLst>
    <p:sldId id="258" r:id="rId2"/>
    <p:sldId id="265" r:id="rId3"/>
    <p:sldId id="261" r:id="rId4"/>
    <p:sldId id="263" r:id="rId5"/>
    <p:sldId id="266" r:id="rId6"/>
    <p:sldId id="267" r:id="rId7"/>
    <p:sldId id="268" r:id="rId8"/>
    <p:sldId id="269" r:id="rId9"/>
    <p:sldId id="270" r:id="rId10"/>
    <p:sldId id="271" r:id="rId11"/>
    <p:sldId id="312" r:id="rId12"/>
    <p:sldId id="272" r:id="rId13"/>
    <p:sldId id="273" r:id="rId14"/>
    <p:sldId id="274" r:id="rId15"/>
    <p:sldId id="275" r:id="rId16"/>
    <p:sldId id="276" r:id="rId17"/>
    <p:sldId id="277" r:id="rId18"/>
    <p:sldId id="279" r:id="rId19"/>
    <p:sldId id="280" r:id="rId20"/>
    <p:sldId id="281" r:id="rId21"/>
    <p:sldId id="282" r:id="rId22"/>
    <p:sldId id="283" r:id="rId23"/>
    <p:sldId id="284" r:id="rId24"/>
    <p:sldId id="285" r:id="rId25"/>
    <p:sldId id="286" r:id="rId26"/>
    <p:sldId id="287" r:id="rId27"/>
    <p:sldId id="311" r:id="rId28"/>
    <p:sldId id="288" r:id="rId29"/>
    <p:sldId id="289" r:id="rId30"/>
    <p:sldId id="290" r:id="rId31"/>
    <p:sldId id="291" r:id="rId32"/>
    <p:sldId id="313" r:id="rId33"/>
    <p:sldId id="314" r:id="rId34"/>
    <p:sldId id="292" r:id="rId35"/>
    <p:sldId id="293" r:id="rId36"/>
    <p:sldId id="294" r:id="rId37"/>
    <p:sldId id="295" r:id="rId38"/>
    <p:sldId id="296" r:id="rId39"/>
    <p:sldId id="297" r:id="rId40"/>
    <p:sldId id="298" r:id="rId41"/>
    <p:sldId id="299" r:id="rId42"/>
    <p:sldId id="300" r:id="rId43"/>
    <p:sldId id="301" r:id="rId44"/>
    <p:sldId id="302" r:id="rId45"/>
    <p:sldId id="315" r:id="rId46"/>
    <p:sldId id="303" r:id="rId47"/>
    <p:sldId id="304" r:id="rId48"/>
    <p:sldId id="305" r:id="rId49"/>
    <p:sldId id="306" r:id="rId50"/>
    <p:sldId id="307"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3BB8E6"/>
    <a:srgbClr val="3DB8E6"/>
    <a:srgbClr val="28B1E5"/>
    <a:srgbClr val="068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autoAdjust="0"/>
    <p:restoredTop sz="94628"/>
  </p:normalViewPr>
  <p:slideViewPr>
    <p:cSldViewPr snapToGrid="0">
      <p:cViewPr varScale="1">
        <p:scale>
          <a:sx n="119" d="100"/>
          <a:sy n="119" d="100"/>
        </p:scale>
        <p:origin x="1336" y="192"/>
      </p:cViewPr>
      <p:guideLst>
        <p:guide orient="horz" pos="2160"/>
        <p:guide pos="2880"/>
      </p:guideLst>
    </p:cSldViewPr>
  </p:slideViewPr>
  <p:notesTextViewPr>
    <p:cViewPr>
      <p:scale>
        <a:sx n="1" d="1"/>
        <a:sy n="1" d="1"/>
      </p:scale>
      <p:origin x="0" y="0"/>
    </p:cViewPr>
  </p:notesTextViewPr>
  <p:notesViewPr>
    <p:cSldViewPr snapToGrid="0">
      <p:cViewPr varScale="1">
        <p:scale>
          <a:sx n="57" d="100"/>
          <a:sy n="57" d="100"/>
        </p:scale>
        <p:origin x="2381"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C06649-AB9A-4ACF-A36A-E6A5D433BE93}" type="datetimeFigureOut">
              <a:rPr lang="zh-CN" altLang="en-US" smtClean="0"/>
              <a:t>2022/9/8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9DC03E-C8F7-4F86-BEA8-AD93645EC842}" type="slidenum">
              <a:rPr lang="zh-CN" altLang="en-US" smtClean="0"/>
              <a:t>‹#›</a:t>
            </a:fld>
            <a:endParaRPr lang="zh-CN" altLang="en-US"/>
          </a:p>
        </p:txBody>
      </p:sp>
    </p:spTree>
    <p:extLst>
      <p:ext uri="{BB962C8B-B14F-4D97-AF65-F5344CB8AC3E}">
        <p14:creationId xmlns:p14="http://schemas.microsoft.com/office/powerpoint/2010/main" val="2341666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E9837-31FA-40A1-B824-1CE98A568D01}" type="datetimeFigureOut">
              <a:rPr lang="zh-CN" altLang="en-US" smtClean="0"/>
              <a:t>2022/9/8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41D90-AE9F-4E8B-9ED4-4A5CB699E549}" type="slidenum">
              <a:rPr lang="zh-CN" altLang="en-US" smtClean="0"/>
              <a:t>‹#›</a:t>
            </a:fld>
            <a:endParaRPr lang="zh-CN" altLang="en-US"/>
          </a:p>
        </p:txBody>
      </p:sp>
    </p:spTree>
    <p:extLst>
      <p:ext uri="{BB962C8B-B14F-4D97-AF65-F5344CB8AC3E}">
        <p14:creationId xmlns:p14="http://schemas.microsoft.com/office/powerpoint/2010/main" val="376921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17</a:t>
            </a:fld>
            <a:endParaRPr lang="zh-CN" altLang="en-US"/>
          </a:p>
        </p:txBody>
      </p:sp>
    </p:spTree>
    <p:extLst>
      <p:ext uri="{BB962C8B-B14F-4D97-AF65-F5344CB8AC3E}">
        <p14:creationId xmlns:p14="http://schemas.microsoft.com/office/powerpoint/2010/main" val="395942513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7455CA89-11CE-4007-80AD-17D6BFE27A9E}" type="datetime1">
              <a:rPr lang="zh-CN" altLang="en-US" smtClean="0"/>
              <a:t>2022/9/8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p:nvGrpSpPr>
        <p:grpSpPr>
          <a:xfrm>
            <a:off x="0" y="1798320"/>
            <a:ext cx="8188960" cy="1530033"/>
            <a:chOff x="0" y="2066608"/>
            <a:chExt cx="8188960" cy="1530033"/>
          </a:xfrm>
        </p:grpSpPr>
        <p:grpSp>
          <p:nvGrpSpPr>
            <p:cNvPr id="3" name="组合 2"/>
            <p:cNvGrpSpPr/>
            <p:nvPr/>
          </p:nvGrpSpPr>
          <p:grpSpPr>
            <a:xfrm>
              <a:off x="154940" y="2066608"/>
              <a:ext cx="4363720" cy="1258225"/>
              <a:chOff x="289560" y="1538287"/>
              <a:chExt cx="4363720" cy="1258225"/>
            </a:xfrm>
          </p:grpSpPr>
          <p:sp>
            <p:nvSpPr>
              <p:cNvPr id="7" name="矩形 6"/>
              <p:cNvSpPr/>
              <p:nvPr/>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9" name="矩形 8"/>
              <p:cNvSpPr/>
              <p:nvPr/>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p:nvGrpSpPr>
          <p:grpSpPr>
            <a:xfrm>
              <a:off x="0" y="3444241"/>
              <a:ext cx="8188960" cy="152400"/>
              <a:chOff x="0" y="3210560"/>
              <a:chExt cx="8188960" cy="152400"/>
            </a:xfrm>
          </p:grpSpPr>
          <p:sp>
            <p:nvSpPr>
              <p:cNvPr id="2" name="矩形 1"/>
              <p:cNvSpPr/>
              <p:nvPr/>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a:t>单击此处编辑母版标题样式</a:t>
            </a:r>
            <a:endParaRPr lang="zh-CN" altLang="en-US" dirty="0"/>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a:t>编辑母版文本样式</a:t>
            </a:r>
          </a:p>
        </p:txBody>
      </p:sp>
      <p:pic>
        <p:nvPicPr>
          <p:cNvPr id="16" name="图片 15"/>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grpSp>
        <p:nvGrpSpPr>
          <p:cNvPr id="17" name="组合 16"/>
          <p:cNvGrpSpPr/>
          <p:nvPr userDrawn="1"/>
        </p:nvGrpSpPr>
        <p:grpSpPr>
          <a:xfrm>
            <a:off x="0" y="1798320"/>
            <a:ext cx="8188960" cy="1530033"/>
            <a:chOff x="0" y="2066608"/>
            <a:chExt cx="8188960" cy="1530033"/>
          </a:xfrm>
        </p:grpSpPr>
        <p:grpSp>
          <p:nvGrpSpPr>
            <p:cNvPr id="18" name="组合 17"/>
            <p:cNvGrpSpPr/>
            <p:nvPr userDrawn="1"/>
          </p:nvGrpSpPr>
          <p:grpSpPr>
            <a:xfrm>
              <a:off x="154940" y="2066608"/>
              <a:ext cx="4363720" cy="1258225"/>
              <a:chOff x="289560" y="1538287"/>
              <a:chExt cx="4363720" cy="1258225"/>
            </a:xfrm>
          </p:grpSpPr>
          <p:sp>
            <p:nvSpPr>
              <p:cNvPr id="22" name="矩形 21"/>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23" name="矩形 22"/>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9" name="组合 18"/>
            <p:cNvGrpSpPr/>
            <p:nvPr userDrawn="1"/>
          </p:nvGrpSpPr>
          <p:grpSpPr>
            <a:xfrm>
              <a:off x="0" y="3444241"/>
              <a:ext cx="8188960" cy="152400"/>
              <a:chOff x="0" y="3210560"/>
              <a:chExt cx="8188960" cy="152400"/>
            </a:xfrm>
          </p:grpSpPr>
          <p:sp>
            <p:nvSpPr>
              <p:cNvPr id="20" name="矩形 19"/>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8149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BB95D9B-88AD-4636-9BE4-EC5AF2F17845}" type="datetime1">
              <a:rPr lang="zh-CN" altLang="en-US" smtClean="0"/>
              <a:t>2022/9/8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389626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0276F73-21C5-45D9-8220-EB627377FB1B}" type="datetime1">
              <a:rPr lang="zh-CN" altLang="en-US" smtClean="0"/>
              <a:t>2022/9/8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11719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E6E602-6A90-40F7-9BE0-D2BE61FDAAF8}" type="datetime1">
              <a:rPr lang="zh-CN" altLang="en-US" smtClean="0"/>
              <a:t>2022/9/8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4262844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10"/>
          </p:nvPr>
        </p:nvSpPr>
        <p:spPr/>
        <p:txBody>
          <a:bodyPr/>
          <a:lstStyle/>
          <a:p>
            <a:fld id="{26201486-5497-4331-98D7-82ADB148CFC4}" type="datetime1">
              <a:rPr lang="zh-CN" altLang="en-US" smtClean="0"/>
              <a:t>2022/9/8</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userDrawn="1"/>
        </p:nvGrpSpPr>
        <p:grpSpPr>
          <a:xfrm>
            <a:off x="0" y="86517"/>
            <a:ext cx="9144000" cy="1412240"/>
            <a:chOff x="0" y="86517"/>
            <a:chExt cx="9144000" cy="1412240"/>
          </a:xfrm>
        </p:grpSpPr>
        <p:sp>
          <p:nvSpPr>
            <p:cNvPr id="9" name="矩形 8"/>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7035438" y="284796"/>
              <a:ext cx="1421853" cy="1032220"/>
            </a:xfrm>
            <a:prstGeom prst="rect">
              <a:avLst/>
            </a:prstGeom>
            <a:noFill/>
            <a:ln>
              <a:noFill/>
            </a:ln>
          </p:spPr>
        </p:pic>
      </p:grpSp>
      <p:sp>
        <p:nvSpPr>
          <p:cNvPr id="2" name="Title 1"/>
          <p:cNvSpPr>
            <a:spLocks noGrp="1"/>
          </p:cNvSpPr>
          <p:nvPr userDrawn="1">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spTree>
    <p:extLst>
      <p:ext uri="{BB962C8B-B14F-4D97-AF65-F5344CB8AC3E}">
        <p14:creationId xmlns:p14="http://schemas.microsoft.com/office/powerpoint/2010/main" val="127615792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7455CA89-11CE-4007-80AD-17D6BFE27A9E}" type="datetime1">
              <a:rPr lang="zh-CN" altLang="en-US" smtClean="0"/>
              <a:t>2022/9/8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userDrawn="1"/>
        </p:nvGrpSpPr>
        <p:grpSpPr>
          <a:xfrm>
            <a:off x="0" y="1798320"/>
            <a:ext cx="8188960" cy="1530033"/>
            <a:chOff x="0" y="2066608"/>
            <a:chExt cx="8188960" cy="1530033"/>
          </a:xfrm>
        </p:grpSpPr>
        <p:grpSp>
          <p:nvGrpSpPr>
            <p:cNvPr id="3" name="组合 2"/>
            <p:cNvGrpSpPr/>
            <p:nvPr userDrawn="1"/>
          </p:nvGrpSpPr>
          <p:grpSpPr>
            <a:xfrm>
              <a:off x="154940" y="2066608"/>
              <a:ext cx="4363720" cy="1258225"/>
              <a:chOff x="289560" y="1538287"/>
              <a:chExt cx="4363720" cy="1258225"/>
            </a:xfrm>
          </p:grpSpPr>
          <p:sp>
            <p:nvSpPr>
              <p:cNvPr id="7" name="矩形 6"/>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9" name="矩形 8"/>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userDrawn="1"/>
          </p:nvGrpSpPr>
          <p:grpSpPr>
            <a:xfrm>
              <a:off x="0" y="3444241"/>
              <a:ext cx="8188960" cy="152400"/>
              <a:chOff x="0" y="3210560"/>
              <a:chExt cx="8188960" cy="152400"/>
            </a:xfrm>
          </p:grpSpPr>
          <p:sp>
            <p:nvSpPr>
              <p:cNvPr id="2" name="矩形 1"/>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dirty="0"/>
              <a:t>单击此处编辑母版标题样式</a:t>
            </a:r>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dirty="0"/>
              <a:t>单击此处编辑母版文本样式</a:t>
            </a:r>
          </a:p>
        </p:txBody>
      </p:sp>
    </p:spTree>
    <p:extLst>
      <p:ext uri="{BB962C8B-B14F-4D97-AF65-F5344CB8AC3E}">
        <p14:creationId xmlns:p14="http://schemas.microsoft.com/office/powerpoint/2010/main" val="266040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日期占位符 12"/>
          <p:cNvSpPr>
            <a:spLocks noGrp="1"/>
          </p:cNvSpPr>
          <p:nvPr>
            <p:ph type="dt" sz="half" idx="10"/>
          </p:nvPr>
        </p:nvSpPr>
        <p:spPr/>
        <p:txBody>
          <a:bodyPr/>
          <a:lstStyle/>
          <a:p>
            <a:fld id="{26201486-5497-4331-98D7-82ADB148CFC4}" type="datetime1">
              <a:rPr lang="zh-CN" altLang="en-US" smtClean="0"/>
              <a:t>2022/9/8</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p:nvGrpSpPr>
        <p:grpSpPr>
          <a:xfrm>
            <a:off x="0" y="86517"/>
            <a:ext cx="9144000" cy="1412240"/>
            <a:chOff x="0" y="86517"/>
            <a:chExt cx="9144000" cy="1412240"/>
          </a:xfrm>
        </p:grpSpPr>
        <p:sp>
          <p:nvSpPr>
            <p:cNvPr id="9" name="矩形 8"/>
            <p:cNvSpPr/>
            <p:nvPr/>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7035438" y="284796"/>
              <a:ext cx="1421853" cy="1032220"/>
            </a:xfrm>
            <a:prstGeom prst="rect">
              <a:avLst/>
            </a:prstGeom>
            <a:noFill/>
            <a:ln>
              <a:noFill/>
            </a:ln>
          </p:spPr>
        </p:pic>
      </p:grpSp>
      <p:sp>
        <p:nvSpPr>
          <p:cNvPr id="2"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grpSp>
        <p:nvGrpSpPr>
          <p:cNvPr id="11" name="组合 10"/>
          <p:cNvGrpSpPr/>
          <p:nvPr userDrawn="1"/>
        </p:nvGrpSpPr>
        <p:grpSpPr>
          <a:xfrm>
            <a:off x="0" y="86517"/>
            <a:ext cx="9144000" cy="1412240"/>
            <a:chOff x="0" y="86517"/>
            <a:chExt cx="9144000" cy="1412240"/>
          </a:xfrm>
        </p:grpSpPr>
        <p:sp>
          <p:nvSpPr>
            <p:cNvPr id="12" name="矩形 11"/>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8" name="图片 1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7035438" y="284796"/>
              <a:ext cx="1421853" cy="1032220"/>
            </a:xfrm>
            <a:prstGeom prst="rect">
              <a:avLst/>
            </a:prstGeom>
            <a:noFill/>
            <a:ln>
              <a:noFill/>
            </a:ln>
          </p:spPr>
        </p:pic>
      </p:grpSp>
      <p:sp>
        <p:nvSpPr>
          <p:cNvPr id="19"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spTree>
    <p:extLst>
      <p:ext uri="{BB962C8B-B14F-4D97-AF65-F5344CB8AC3E}">
        <p14:creationId xmlns:p14="http://schemas.microsoft.com/office/powerpoint/2010/main" val="419133005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30A59A3-D0D5-4685-9DF3-9FBE51A2A8D7}" type="datetime1">
              <a:rPr lang="zh-CN" altLang="en-US" smtClean="0"/>
              <a:t>2022/9/8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12508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0ADCF37-95A8-4487-A04A-0E8708DEF2D1}" type="datetime1">
              <a:rPr lang="zh-CN" altLang="en-US" smtClean="0"/>
              <a:t>2022/9/8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330526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4B8A8D6-DE92-4700-AEC4-F76587B574CA}" type="datetime1">
              <a:rPr lang="zh-CN" altLang="en-US" smtClean="0"/>
              <a:t>2022/9/8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4934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E5772AF-D736-466B-83B6-796858980C36}" type="datetime1">
              <a:rPr lang="zh-CN" altLang="en-US" smtClean="0"/>
              <a:t>2022/9/8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89858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zhengyue">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7"/>
            <a:ext cx="9143244" cy="6857433"/>
          </a:xfrm>
          <a:prstGeom prst="rect">
            <a:avLst/>
          </a:prstGeom>
        </p:spPr>
      </p:pic>
      <p:sp>
        <p:nvSpPr>
          <p:cNvPr id="5" name="矩形 4"/>
          <p:cNvSpPr/>
          <p:nvPr/>
        </p:nvSpPr>
        <p:spPr>
          <a:xfrm>
            <a:off x="4884265" y="4927290"/>
            <a:ext cx="2350323" cy="1107996"/>
          </a:xfrm>
          <a:prstGeom prst="rect">
            <a:avLst/>
          </a:prstGeom>
          <a:noFill/>
        </p:spPr>
        <p:txBody>
          <a:bodyPr wrap="none">
            <a:spAutoFit/>
          </a:bodyPr>
          <a:lstStyle/>
          <a:p>
            <a:pPr algn="ctr">
              <a:defRPr/>
            </a:pPr>
            <a:r>
              <a:rPr lang="zh-CN" altLang="en-US" sz="6600" b="1" dirty="0">
                <a:ln w="10541" cmpd="sng">
                  <a:solidFill>
                    <a:schemeClr val="accent1">
                      <a:shade val="88000"/>
                      <a:satMod val="110000"/>
                    </a:schemeClr>
                  </a:solidFill>
                  <a:prstDash val="solid"/>
                </a:ln>
                <a:solidFill>
                  <a:schemeClr val="bg1"/>
                </a:solidFill>
                <a:ea typeface="宋体" charset="-122"/>
                <a:cs typeface="+mn-cs"/>
              </a:rPr>
              <a:t>谢谢</a:t>
            </a:r>
            <a:r>
              <a:rPr lang="en-US" altLang="zh-CN" sz="6600" b="1" dirty="0">
                <a:ln w="10541" cmpd="sng">
                  <a:solidFill>
                    <a:schemeClr val="accent1">
                      <a:shade val="88000"/>
                      <a:satMod val="110000"/>
                    </a:schemeClr>
                  </a:solidFill>
                  <a:prstDash val="solid"/>
                </a:ln>
                <a:solidFill>
                  <a:schemeClr val="bg1"/>
                </a:solidFill>
                <a:ea typeface="宋体" charset="-122"/>
                <a:cs typeface="+mn-cs"/>
              </a:rPr>
              <a:t> !</a:t>
            </a:r>
            <a:endParaRPr lang="zh-CN" altLang="en-US" sz="6600" b="1" dirty="0">
              <a:ln w="10541" cmpd="sng">
                <a:solidFill>
                  <a:schemeClr val="accent1">
                    <a:shade val="88000"/>
                    <a:satMod val="110000"/>
                  </a:schemeClr>
                </a:solidFill>
                <a:prstDash val="solid"/>
              </a:ln>
              <a:solidFill>
                <a:schemeClr val="bg1"/>
              </a:solidFill>
              <a:ea typeface="宋体" charset="-122"/>
              <a:cs typeface="+mn-cs"/>
            </a:endParaRPr>
          </a:p>
        </p:txBody>
      </p:sp>
      <p:sp>
        <p:nvSpPr>
          <p:cNvPr id="8" name="文本框 7"/>
          <p:cNvSpPr txBox="1"/>
          <p:nvPr/>
        </p:nvSpPr>
        <p:spPr>
          <a:xfrm>
            <a:off x="3167894" y="688258"/>
            <a:ext cx="5783066" cy="341632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课件说明：</a:t>
            </a:r>
          </a:p>
          <a:p>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，本课件供教师、学生、读者免费使用；</a:t>
            </a:r>
          </a:p>
          <a:p>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，本课件采用</a:t>
            </a:r>
            <a:r>
              <a:rPr lang="en-US" altLang="zh-CN" dirty="0">
                <a:solidFill>
                  <a:schemeClr val="bg1"/>
                </a:solidFill>
                <a:latin typeface="微软雅黑" panose="020B0503020204020204" pitchFamily="34" charset="-122"/>
                <a:ea typeface="微软雅黑" panose="020B0503020204020204" pitchFamily="34" charset="-122"/>
              </a:rPr>
              <a:t>PowerPoint</a:t>
            </a:r>
            <a:r>
              <a:rPr lang="zh-CN" altLang="en-US" dirty="0">
                <a:solidFill>
                  <a:schemeClr val="bg1"/>
                </a:solidFill>
                <a:latin typeface="微软雅黑" panose="020B0503020204020204" pitchFamily="34" charset="-122"/>
                <a:ea typeface="微软雅黑" panose="020B0503020204020204" pitchFamily="34" charset="-122"/>
              </a:rPr>
              <a:t>格式，使用者可以根据需要自行增加、修改、删除（包括本页）；</a:t>
            </a:r>
          </a:p>
          <a:p>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，在各种场合下使用本课件时（例如在课堂），请说明本课件的来源及配套教材</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物联网导论</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第三版；</a:t>
            </a:r>
          </a:p>
          <a:p>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，除了本书的作者，本课件的贡献者还包括清华大学杨铮老师，研究生郑月、王常旭、熊曦、钱堃、吴陈沭，香港科技大学研究生周子慕；</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，欢迎本课件使用者将意见、建议、以及对本课件的改进发送到</a:t>
            </a:r>
            <a:r>
              <a:rPr lang="en-US" altLang="zh-CN" dirty="0">
                <a:solidFill>
                  <a:schemeClr val="bg1"/>
                </a:solidFill>
                <a:latin typeface="微软雅黑" panose="020B0503020204020204" pitchFamily="34" charset="-122"/>
                <a:ea typeface="微软雅黑" panose="020B0503020204020204" pitchFamily="34" charset="-122"/>
              </a:rPr>
              <a:t>iot.textbook@gmail.com</a:t>
            </a:r>
            <a:r>
              <a:rPr lang="zh-CN" altLang="en-US" dirty="0">
                <a:solidFill>
                  <a:schemeClr val="bg1"/>
                </a:solidFill>
                <a:latin typeface="微软雅黑" panose="020B0503020204020204" pitchFamily="34" charset="-122"/>
                <a:ea typeface="微软雅黑" panose="020B0503020204020204" pitchFamily="34" charset="-122"/>
              </a:rPr>
              <a:t>。</a:t>
            </a:r>
          </a:p>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0398" y="4280959"/>
            <a:ext cx="2717496" cy="646331"/>
          </a:xfrm>
          <a:prstGeom prst="rect">
            <a:avLst/>
          </a:prstGeom>
          <a:noFill/>
        </p:spPr>
        <p:txBody>
          <a:bodyPr wrap="square" rtlCol="0">
            <a:spAutoFit/>
          </a:bodyPr>
          <a:lstStyle/>
          <a:p>
            <a:pPr algn="ctr"/>
            <a:r>
              <a:rPr lang="zh-CN" altLang="en-US" baseline="0" dirty="0">
                <a:solidFill>
                  <a:schemeClr val="bg1"/>
                </a:solidFill>
                <a:latin typeface="微软雅黑" panose="020B0503020204020204" pitchFamily="34" charset="-122"/>
                <a:ea typeface="微软雅黑" panose="020B0503020204020204" pitchFamily="34" charset="-122"/>
              </a:rPr>
              <a:t>物联网导论（第三版）</a:t>
            </a:r>
            <a:endParaRPr lang="en-US" altLang="zh-CN" baseline="0" dirty="0">
              <a:solidFill>
                <a:schemeClr val="bg1"/>
              </a:solidFill>
              <a:latin typeface="微软雅黑" panose="020B0503020204020204" pitchFamily="34" charset="-122"/>
              <a:ea typeface="微软雅黑" panose="020B0503020204020204" pitchFamily="34" charset="-122"/>
            </a:endParaRPr>
          </a:p>
          <a:p>
            <a:pPr algn="ctr"/>
            <a:r>
              <a:rPr lang="zh-CN" altLang="en-US" baseline="0" dirty="0">
                <a:solidFill>
                  <a:schemeClr val="bg1"/>
                </a:solidFill>
                <a:latin typeface="微软雅黑" panose="020B0503020204020204" pitchFamily="34" charset="-122"/>
                <a:ea typeface="微软雅黑" panose="020B0503020204020204" pitchFamily="34" charset="-122"/>
              </a:rPr>
              <a:t>刘云浩 编著</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51472" r="17241"/>
          <a:stretch/>
        </p:blipFill>
        <p:spPr>
          <a:xfrm>
            <a:off x="419100" y="688258"/>
            <a:ext cx="2697480" cy="3225065"/>
          </a:xfrm>
          <a:prstGeom prst="rect">
            <a:avLst/>
          </a:prstGeom>
        </p:spPr>
      </p:pic>
    </p:spTree>
    <p:extLst>
      <p:ext uri="{BB962C8B-B14F-4D97-AF65-F5344CB8AC3E}">
        <p14:creationId xmlns:p14="http://schemas.microsoft.com/office/powerpoint/2010/main" val="30773416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01486-5497-4331-98D7-82ADB148CFC4}" type="datetime1">
              <a:rPr lang="zh-CN" altLang="en-US" smtClean="0"/>
              <a:t>2022/9/8</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0503CE10-F9D3-4072-A615-6A95AA0B7B65}" type="slidenum">
              <a:rPr lang="zh-CN" altLang="en-US" smtClean="0"/>
              <a:t>‹#›</a:t>
            </a:fld>
            <a:endParaRPr lang="zh-CN" altLang="en-US" dirty="0"/>
          </a:p>
        </p:txBody>
      </p:sp>
    </p:spTree>
    <p:extLst>
      <p:ext uri="{BB962C8B-B14F-4D97-AF65-F5344CB8AC3E}">
        <p14:creationId xmlns:p14="http://schemas.microsoft.com/office/powerpoint/2010/main" val="138327476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3C2881E-3D2B-4151-ADBD-1A4FE6251212}" type="datetime1">
              <a:rPr lang="zh-CN" altLang="en-US" smtClean="0"/>
              <a:t>2022/9/8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75526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201486-5497-4331-98D7-82ADB148CFC4}" type="datetime1">
              <a:rPr lang="zh-CN" altLang="en-US" smtClean="0"/>
              <a:t>2022/9/8</a:t>
            </a:fld>
            <a:endParaRPr lang="zh-CN"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3CE10-F9D3-4072-A615-6A95AA0B7B65}" type="slidenum">
              <a:rPr lang="zh-CN" altLang="en-US" smtClean="0"/>
              <a:t>‹#›</a:t>
            </a:fld>
            <a:endParaRPr lang="zh-CN" altLang="en-US" dirty="0"/>
          </a:p>
        </p:txBody>
      </p:sp>
    </p:spTree>
    <p:extLst>
      <p:ext uri="{BB962C8B-B14F-4D97-AF65-F5344CB8AC3E}">
        <p14:creationId xmlns:p14="http://schemas.microsoft.com/office/powerpoint/2010/main" val="286008403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69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file://localhost/http/::www.i-am-best.com:files:images:new_pa1.gif"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2</a:t>
            </a:r>
            <a:r>
              <a:rPr lang="zh-CN" altLang="en-US" dirty="0"/>
              <a:t>章 自动识别技术与</a:t>
            </a:r>
            <a:r>
              <a:rPr lang="en-US" altLang="zh-CN" dirty="0"/>
              <a:t>RFID</a:t>
            </a:r>
            <a:endParaRPr lang="zh-CN" altLang="en-US" dirty="0"/>
          </a:p>
        </p:txBody>
      </p:sp>
      <p:sp>
        <p:nvSpPr>
          <p:cNvPr id="4" name="内容占位符 3"/>
          <p:cNvSpPr>
            <a:spLocks noGrp="1"/>
          </p:cNvSpPr>
          <p:nvPr>
            <p:ph sz="quarter" idx="13"/>
          </p:nvPr>
        </p:nvSpPr>
        <p:spPr/>
        <p:txBody>
          <a:bodyPr/>
          <a:lstStyle/>
          <a:p>
            <a:endParaRPr kumimoji="1" lang="zh-CN" altLang="en-US"/>
          </a:p>
        </p:txBody>
      </p:sp>
    </p:spTree>
    <p:extLst>
      <p:ext uri="{BB962C8B-B14F-4D97-AF65-F5344CB8AC3E}">
        <p14:creationId xmlns:p14="http://schemas.microsoft.com/office/powerpoint/2010/main" val="35452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r>
              <a:rPr lang="en-US" altLang="zh-CN" b="1" dirty="0">
                <a:solidFill>
                  <a:srgbClr val="C00000"/>
                </a:solidFill>
                <a:latin typeface="微软雅黑"/>
                <a:ea typeface="微软雅黑"/>
                <a:cs typeface="微软雅黑"/>
              </a:rPr>
              <a:t>IC</a:t>
            </a:r>
            <a:r>
              <a:rPr lang="zh-CN" altLang="en-US" b="1" dirty="0">
                <a:solidFill>
                  <a:srgbClr val="C00000"/>
                </a:solidFill>
                <a:latin typeface="微软雅黑"/>
                <a:ea typeface="微软雅黑"/>
                <a:cs typeface="微软雅黑"/>
              </a:rPr>
              <a:t>卡</a:t>
            </a:r>
            <a:r>
              <a:rPr lang="zh-CN" altLang="en-US" dirty="0">
                <a:latin typeface="微软雅黑"/>
                <a:ea typeface="微软雅黑"/>
                <a:cs typeface="微软雅黑"/>
              </a:rPr>
              <a:t>（</a:t>
            </a:r>
            <a:r>
              <a:rPr lang="en-US" altLang="zh-CN" dirty="0">
                <a:latin typeface="微软雅黑"/>
                <a:ea typeface="微软雅黑"/>
                <a:cs typeface="微软雅黑"/>
              </a:rPr>
              <a:t>Integrated Circuit Card</a:t>
            </a:r>
            <a:r>
              <a:rPr lang="zh-CN" altLang="en-US" dirty="0">
                <a:latin typeface="微软雅黑"/>
                <a:ea typeface="微软雅黑"/>
                <a:cs typeface="微软雅黑"/>
              </a:rPr>
              <a:t>），即“集成电路卡”在日常生活中已随处可见。实际上是一种数据存储系统，如有必要还可附加计算能力。</a:t>
            </a:r>
            <a:endParaRPr lang="en-US" altLang="zh-CN" dirty="0">
              <a:latin typeface="微软雅黑"/>
              <a:ea typeface="微软雅黑"/>
              <a:cs typeface="微软雅黑"/>
            </a:endParaRPr>
          </a:p>
          <a:p>
            <a:pPr algn="just"/>
            <a:endParaRPr lang="en-US" altLang="zh-CN"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10</a:t>
            </a:fld>
            <a:endParaRPr lang="zh-CN" altLang="en-US" dirty="0"/>
          </a:p>
        </p:txBody>
      </p:sp>
      <p:sp>
        <p:nvSpPr>
          <p:cNvPr id="4" name="标题 3"/>
          <p:cNvSpPr>
            <a:spLocks noGrp="1"/>
          </p:cNvSpPr>
          <p:nvPr>
            <p:ph type="title"/>
          </p:nvPr>
        </p:nvSpPr>
        <p:spPr/>
        <p:txBody>
          <a:bodyPr/>
          <a:lstStyle/>
          <a:p>
            <a:r>
              <a:rPr kumimoji="1" lang="en-US" altLang="zh-CN" dirty="0"/>
              <a:t>IC</a:t>
            </a:r>
            <a:r>
              <a:rPr kumimoji="1" lang="zh-CN" altLang="en-US" dirty="0"/>
              <a:t>卡技术</a:t>
            </a:r>
          </a:p>
        </p:txBody>
      </p:sp>
      <p:pic>
        <p:nvPicPr>
          <p:cNvPr id="6" name="图片 5"/>
          <p:cNvPicPr>
            <a:picLocks noChangeAspect="1"/>
          </p:cNvPicPr>
          <p:nvPr/>
        </p:nvPicPr>
        <p:blipFill rotWithShape="1">
          <a:blip r:embed="rId2"/>
          <a:srcRect b="11471"/>
          <a:stretch/>
        </p:blipFill>
        <p:spPr>
          <a:xfrm>
            <a:off x="1446977" y="3365357"/>
            <a:ext cx="6250046" cy="2089781"/>
          </a:xfrm>
          <a:prstGeom prst="rect">
            <a:avLst/>
          </a:prstGeom>
        </p:spPr>
      </p:pic>
    </p:spTree>
    <p:extLst>
      <p:ext uri="{BB962C8B-B14F-4D97-AF65-F5344CB8AC3E}">
        <p14:creationId xmlns:p14="http://schemas.microsoft.com/office/powerpoint/2010/main" val="3121204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r>
              <a:rPr lang="zh-CN" altLang="en-US" dirty="0">
                <a:latin typeface="微软雅黑"/>
                <a:ea typeface="微软雅黑"/>
                <a:cs typeface="微软雅黑"/>
              </a:rPr>
              <a:t>一个标准的</a:t>
            </a:r>
            <a:r>
              <a:rPr lang="en-US" altLang="zh-CN" dirty="0">
                <a:latin typeface="微软雅黑"/>
                <a:ea typeface="微软雅黑"/>
                <a:cs typeface="微软雅黑"/>
              </a:rPr>
              <a:t>IC</a:t>
            </a:r>
            <a:r>
              <a:rPr lang="zh-CN" altLang="en-US" dirty="0">
                <a:latin typeface="微软雅黑"/>
                <a:ea typeface="微软雅黑"/>
                <a:cs typeface="微软雅黑"/>
              </a:rPr>
              <a:t>卡应用系统通常包括：</a:t>
            </a:r>
            <a:r>
              <a:rPr lang="en-US" altLang="zh-CN" u="sng" dirty="0">
                <a:latin typeface="微软雅黑"/>
                <a:ea typeface="微软雅黑"/>
                <a:cs typeface="微软雅黑"/>
              </a:rPr>
              <a:t>IC</a:t>
            </a:r>
            <a:r>
              <a:rPr lang="zh-CN" altLang="en-US" u="sng" dirty="0">
                <a:latin typeface="微软雅黑"/>
                <a:ea typeface="微软雅黑"/>
                <a:cs typeface="微软雅黑"/>
              </a:rPr>
              <a:t>卡</a:t>
            </a:r>
            <a:r>
              <a:rPr lang="zh-CN" altLang="en-US" dirty="0">
                <a:latin typeface="微软雅黑"/>
                <a:ea typeface="微软雅黑"/>
                <a:cs typeface="微软雅黑"/>
              </a:rPr>
              <a:t>、</a:t>
            </a:r>
            <a:r>
              <a:rPr lang="en-US" altLang="zh-CN" u="sng" dirty="0">
                <a:latin typeface="微软雅黑"/>
                <a:ea typeface="微软雅黑"/>
                <a:cs typeface="微软雅黑"/>
              </a:rPr>
              <a:t>IC</a:t>
            </a:r>
            <a:r>
              <a:rPr lang="zh-CN" altLang="en-US" u="sng" dirty="0">
                <a:latin typeface="微软雅黑"/>
                <a:ea typeface="微软雅黑"/>
                <a:cs typeface="微软雅黑"/>
              </a:rPr>
              <a:t>卡接口设备（</a:t>
            </a:r>
            <a:r>
              <a:rPr lang="en-US" altLang="zh-CN" u="sng" dirty="0">
                <a:latin typeface="微软雅黑"/>
                <a:ea typeface="微软雅黑"/>
                <a:cs typeface="微软雅黑"/>
              </a:rPr>
              <a:t>IC</a:t>
            </a:r>
            <a:r>
              <a:rPr lang="zh-CN" altLang="en-US" u="sng" dirty="0">
                <a:latin typeface="微软雅黑"/>
                <a:ea typeface="微软雅黑"/>
                <a:cs typeface="微软雅黑"/>
              </a:rPr>
              <a:t>卡读写器）</a:t>
            </a:r>
            <a:r>
              <a:rPr lang="zh-CN" altLang="en-US" dirty="0">
                <a:latin typeface="微软雅黑"/>
                <a:ea typeface="微软雅黑"/>
                <a:cs typeface="微软雅黑"/>
              </a:rPr>
              <a:t>、</a:t>
            </a:r>
            <a:r>
              <a:rPr lang="en-US" altLang="zh-CN" u="sng" dirty="0">
                <a:latin typeface="微软雅黑"/>
                <a:ea typeface="微软雅黑"/>
                <a:cs typeface="微软雅黑"/>
              </a:rPr>
              <a:t>PC</a:t>
            </a:r>
            <a:r>
              <a:rPr lang="zh-CN" altLang="en-US" dirty="0">
                <a:latin typeface="微软雅黑"/>
                <a:ea typeface="微软雅黑"/>
                <a:cs typeface="微软雅黑"/>
              </a:rPr>
              <a:t>，较大的系统还包括</a:t>
            </a:r>
            <a:r>
              <a:rPr lang="zh-CN" altLang="en-US" u="sng" dirty="0">
                <a:latin typeface="微软雅黑"/>
                <a:ea typeface="微软雅黑"/>
                <a:cs typeface="微软雅黑"/>
              </a:rPr>
              <a:t>通信网络</a:t>
            </a:r>
            <a:r>
              <a:rPr lang="zh-CN" altLang="en-US" dirty="0">
                <a:latin typeface="微软雅黑"/>
                <a:ea typeface="微软雅黑"/>
                <a:cs typeface="微软雅黑"/>
              </a:rPr>
              <a:t>和</a:t>
            </a:r>
            <a:r>
              <a:rPr lang="zh-CN" altLang="en-US" u="sng" dirty="0">
                <a:latin typeface="微软雅黑"/>
                <a:ea typeface="微软雅黑"/>
                <a:cs typeface="微软雅黑"/>
              </a:rPr>
              <a:t>主计算机</a:t>
            </a:r>
            <a:r>
              <a:rPr lang="zh-CN" altLang="en-US" dirty="0">
                <a:latin typeface="微软雅黑"/>
                <a:ea typeface="微软雅黑"/>
                <a:cs typeface="微软雅黑"/>
              </a:rPr>
              <a:t>等，如图所示。</a:t>
            </a:r>
            <a:endParaRPr lang="en-US" altLang="zh-CN" dirty="0">
              <a:latin typeface="微软雅黑"/>
              <a:ea typeface="微软雅黑"/>
              <a:cs typeface="微软雅黑"/>
            </a:endParaRP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11</a:t>
            </a:fld>
            <a:endParaRPr lang="zh-CN" altLang="en-US" dirty="0"/>
          </a:p>
        </p:txBody>
      </p:sp>
      <p:sp>
        <p:nvSpPr>
          <p:cNvPr id="4" name="标题 3"/>
          <p:cNvSpPr>
            <a:spLocks noGrp="1"/>
          </p:cNvSpPr>
          <p:nvPr>
            <p:ph type="title"/>
          </p:nvPr>
        </p:nvSpPr>
        <p:spPr/>
        <p:txBody>
          <a:bodyPr/>
          <a:lstStyle/>
          <a:p>
            <a:r>
              <a:rPr kumimoji="1" lang="en-US" altLang="zh-CN" dirty="0"/>
              <a:t>IC</a:t>
            </a:r>
            <a:r>
              <a:rPr kumimoji="1" lang="zh-CN" altLang="en-US" dirty="0"/>
              <a:t>卡技术</a:t>
            </a:r>
          </a:p>
        </p:txBody>
      </p:sp>
      <p:pic>
        <p:nvPicPr>
          <p:cNvPr id="5" name="Picture 6" descr="9D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524" y="3492566"/>
            <a:ext cx="7902596" cy="1017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605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gn="just"/>
            <a:r>
              <a:rPr lang="en-US" altLang="zh-CN" dirty="0">
                <a:solidFill>
                  <a:srgbClr val="C00000"/>
                </a:solidFill>
                <a:latin typeface="微软雅黑"/>
                <a:ea typeface="微软雅黑"/>
                <a:cs typeface="微软雅黑"/>
              </a:rPr>
              <a:t>IC</a:t>
            </a:r>
            <a:r>
              <a:rPr lang="zh-CN" altLang="en-US" dirty="0">
                <a:solidFill>
                  <a:srgbClr val="C00000"/>
                </a:solidFill>
                <a:latin typeface="微软雅黑"/>
                <a:ea typeface="微软雅黑"/>
                <a:cs typeface="微软雅黑"/>
              </a:rPr>
              <a:t>卡</a:t>
            </a:r>
            <a:r>
              <a:rPr lang="zh-CN" altLang="en-US" dirty="0">
                <a:latin typeface="微软雅黑"/>
                <a:ea typeface="微软雅黑"/>
                <a:cs typeface="微软雅黑"/>
              </a:rPr>
              <a:t>：由持卡人掌管，记录持卡人特征代码、文件资料的便携式信息载体。</a:t>
            </a:r>
            <a:endParaRPr lang="en-US" altLang="zh-CN" dirty="0">
              <a:latin typeface="微软雅黑"/>
              <a:ea typeface="微软雅黑"/>
              <a:cs typeface="微软雅黑"/>
            </a:endParaRPr>
          </a:p>
          <a:p>
            <a:pPr lvl="2" algn="just"/>
            <a:endParaRPr lang="en-US" altLang="zh-CN" dirty="0">
              <a:latin typeface="微软雅黑"/>
              <a:ea typeface="微软雅黑"/>
              <a:cs typeface="微软雅黑"/>
            </a:endParaRPr>
          </a:p>
          <a:p>
            <a:pPr algn="just"/>
            <a:r>
              <a:rPr lang="zh-CN" altLang="en-US" dirty="0">
                <a:solidFill>
                  <a:srgbClr val="C00000"/>
                </a:solidFill>
                <a:latin typeface="微软雅黑"/>
                <a:ea typeface="微软雅黑"/>
                <a:cs typeface="微软雅黑"/>
              </a:rPr>
              <a:t>接口设备</a:t>
            </a:r>
            <a:r>
              <a:rPr lang="zh-CN" altLang="en-US" dirty="0">
                <a:latin typeface="微软雅黑"/>
                <a:ea typeface="微软雅黑"/>
                <a:cs typeface="微软雅黑"/>
              </a:rPr>
              <a:t>：即</a:t>
            </a:r>
            <a:r>
              <a:rPr lang="en-US" altLang="zh-CN" dirty="0">
                <a:latin typeface="微软雅黑"/>
                <a:ea typeface="微软雅黑"/>
                <a:cs typeface="微软雅黑"/>
              </a:rPr>
              <a:t>IC</a:t>
            </a:r>
            <a:r>
              <a:rPr lang="zh-CN" altLang="en-US" dirty="0">
                <a:latin typeface="微软雅黑"/>
                <a:ea typeface="微软雅黑"/>
                <a:cs typeface="微软雅黑"/>
              </a:rPr>
              <a:t>卡读写器，是卡与</a:t>
            </a:r>
            <a:r>
              <a:rPr lang="en-US" altLang="zh-CN" dirty="0">
                <a:latin typeface="微软雅黑"/>
                <a:ea typeface="微软雅黑"/>
                <a:cs typeface="微软雅黑"/>
              </a:rPr>
              <a:t>PC</a:t>
            </a:r>
            <a:r>
              <a:rPr lang="zh-CN" altLang="en-US" dirty="0">
                <a:latin typeface="微软雅黑"/>
                <a:ea typeface="微软雅黑"/>
                <a:cs typeface="微软雅黑"/>
              </a:rPr>
              <a:t>信息交换的桥梁，且常是</a:t>
            </a:r>
            <a:r>
              <a:rPr lang="en-US" altLang="zh-CN" dirty="0">
                <a:latin typeface="微软雅黑"/>
                <a:ea typeface="微软雅黑"/>
                <a:cs typeface="微软雅黑"/>
              </a:rPr>
              <a:t>IC</a:t>
            </a:r>
            <a:r>
              <a:rPr lang="zh-CN" altLang="en-US" dirty="0">
                <a:latin typeface="微软雅黑"/>
                <a:ea typeface="微软雅黑"/>
                <a:cs typeface="微软雅黑"/>
              </a:rPr>
              <a:t>卡的能量来源。核心为可靠的工业控制单片机，如</a:t>
            </a:r>
            <a:r>
              <a:rPr lang="en-US" altLang="zh-CN" dirty="0">
                <a:latin typeface="微软雅黑"/>
                <a:ea typeface="微软雅黑"/>
                <a:cs typeface="微软雅黑"/>
              </a:rPr>
              <a:t>Intel</a:t>
            </a:r>
            <a:r>
              <a:rPr lang="zh-CN" altLang="en-US" dirty="0">
                <a:latin typeface="微软雅黑"/>
                <a:ea typeface="微软雅黑"/>
                <a:cs typeface="微软雅黑"/>
              </a:rPr>
              <a:t>的</a:t>
            </a:r>
            <a:r>
              <a:rPr lang="en-US" altLang="zh-CN" dirty="0">
                <a:latin typeface="微软雅黑"/>
                <a:ea typeface="微软雅黑"/>
                <a:cs typeface="微软雅黑"/>
              </a:rPr>
              <a:t>51</a:t>
            </a:r>
            <a:r>
              <a:rPr lang="zh-CN" altLang="en-US" dirty="0">
                <a:latin typeface="微软雅黑"/>
                <a:ea typeface="微软雅黑"/>
                <a:cs typeface="微软雅黑"/>
              </a:rPr>
              <a:t>系列等。</a:t>
            </a:r>
            <a:endParaRPr lang="en-US" altLang="zh-CN" dirty="0">
              <a:latin typeface="微软雅黑"/>
              <a:ea typeface="微软雅黑"/>
              <a:cs typeface="微软雅黑"/>
            </a:endParaRPr>
          </a:p>
          <a:p>
            <a:pPr lvl="2" algn="just"/>
            <a:endParaRPr lang="en-US" altLang="zh-CN" dirty="0">
              <a:latin typeface="微软雅黑"/>
              <a:ea typeface="微软雅黑"/>
              <a:cs typeface="微软雅黑"/>
            </a:endParaRPr>
          </a:p>
          <a:p>
            <a:pPr algn="just"/>
            <a:r>
              <a:rPr lang="zh-CN" altLang="en-US" dirty="0">
                <a:solidFill>
                  <a:srgbClr val="C00000"/>
                </a:solidFill>
                <a:latin typeface="微软雅黑"/>
                <a:ea typeface="微软雅黑"/>
                <a:cs typeface="微软雅黑"/>
              </a:rPr>
              <a:t>计算机（</a:t>
            </a:r>
            <a:r>
              <a:rPr lang="en-US" altLang="zh-CN" dirty="0">
                <a:solidFill>
                  <a:srgbClr val="C00000"/>
                </a:solidFill>
                <a:latin typeface="微软雅黑"/>
                <a:ea typeface="微软雅黑"/>
                <a:cs typeface="微软雅黑"/>
              </a:rPr>
              <a:t>PC</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：系统的核心，完成信息处理、报表生成输出和指令发放、系统监控管理以及卡的发行与挂失、黑名单的建立等。</a:t>
            </a:r>
            <a:endParaRPr lang="en-US" altLang="zh-CN" dirty="0">
              <a:latin typeface="微软雅黑"/>
              <a:ea typeface="微软雅黑"/>
              <a:cs typeface="微软雅黑"/>
            </a:endParaRPr>
          </a:p>
          <a:p>
            <a:pPr lvl="2" algn="just"/>
            <a:endParaRPr lang="en-US" altLang="zh-CN" dirty="0">
              <a:latin typeface="微软雅黑"/>
              <a:ea typeface="微软雅黑"/>
              <a:cs typeface="微软雅黑"/>
            </a:endParaRPr>
          </a:p>
          <a:p>
            <a:pPr algn="just"/>
            <a:r>
              <a:rPr lang="zh-CN" altLang="en-US" dirty="0">
                <a:solidFill>
                  <a:srgbClr val="C00000"/>
                </a:solidFill>
                <a:latin typeface="微软雅黑"/>
                <a:ea typeface="微软雅黑"/>
                <a:cs typeface="微软雅黑"/>
              </a:rPr>
              <a:t>网络与计算机</a:t>
            </a:r>
            <a:r>
              <a:rPr lang="zh-CN" altLang="en-US" dirty="0">
                <a:latin typeface="微软雅黑"/>
                <a:ea typeface="微软雅黑"/>
                <a:cs typeface="微软雅黑"/>
              </a:rPr>
              <a:t>：通常用于金融服务等较大的系统。</a:t>
            </a:r>
            <a:endParaRPr lang="en-US" altLang="zh-CN" dirty="0">
              <a:latin typeface="微软雅黑"/>
              <a:ea typeface="微软雅黑"/>
              <a:cs typeface="微软雅黑"/>
            </a:endParaRP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12</a:t>
            </a:fld>
            <a:endParaRPr lang="zh-CN" altLang="en-US" dirty="0"/>
          </a:p>
        </p:txBody>
      </p:sp>
      <p:sp>
        <p:nvSpPr>
          <p:cNvPr id="4" name="标题 3"/>
          <p:cNvSpPr>
            <a:spLocks noGrp="1"/>
          </p:cNvSpPr>
          <p:nvPr>
            <p:ph type="title"/>
          </p:nvPr>
        </p:nvSpPr>
        <p:spPr/>
        <p:txBody>
          <a:bodyPr/>
          <a:lstStyle/>
          <a:p>
            <a:r>
              <a:rPr lang="en-US" altLang="zh-CN" dirty="0">
                <a:latin typeface="微软雅黑"/>
                <a:ea typeface="微软雅黑"/>
                <a:cs typeface="微软雅黑"/>
              </a:rPr>
              <a:t>IC</a:t>
            </a:r>
            <a:r>
              <a:rPr lang="zh-CN" altLang="en-US" dirty="0">
                <a:latin typeface="微软雅黑"/>
                <a:ea typeface="微软雅黑"/>
                <a:cs typeface="微软雅黑"/>
              </a:rPr>
              <a:t>卡：基本组成</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90690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13</a:t>
            </a:fld>
            <a:endParaRPr lang="zh-CN" altLang="en-US" dirty="0"/>
          </a:p>
        </p:txBody>
      </p:sp>
      <p:sp>
        <p:nvSpPr>
          <p:cNvPr id="4" name="标题 3"/>
          <p:cNvSpPr>
            <a:spLocks noGrp="1"/>
          </p:cNvSpPr>
          <p:nvPr>
            <p:ph type="title"/>
          </p:nvPr>
        </p:nvSpPr>
        <p:spPr/>
        <p:txBody>
          <a:bodyPr/>
          <a:lstStyle/>
          <a:p>
            <a:r>
              <a:rPr kumimoji="1" lang="en-US" altLang="zh-CN" dirty="0"/>
              <a:t>IC</a:t>
            </a:r>
            <a:r>
              <a:rPr kumimoji="1" lang="zh-CN" altLang="en-US" dirty="0"/>
              <a:t>卡：分类</a:t>
            </a:r>
          </a:p>
        </p:txBody>
      </p:sp>
      <p:pic>
        <p:nvPicPr>
          <p:cNvPr id="5" name="图片 51" descr="图片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9248" y="2191778"/>
            <a:ext cx="8007408" cy="36836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851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rgbClr val="C00000"/>
                </a:solidFill>
                <a:latin typeface="Calibri" charset="0"/>
              </a:rPr>
              <a:t>存储器卡：</a:t>
            </a:r>
            <a:r>
              <a:rPr lang="zh-CN" altLang="en-US" dirty="0">
                <a:latin typeface="Calibri" charset="0"/>
              </a:rPr>
              <a:t>卡内嵌入的芯片多为通用</a:t>
            </a:r>
            <a:r>
              <a:rPr lang="en-US" altLang="zh-CN" dirty="0">
                <a:latin typeface="Calibri" charset="0"/>
              </a:rPr>
              <a:t>E2PROM</a:t>
            </a:r>
            <a:r>
              <a:rPr lang="zh-CN" altLang="en-US" dirty="0">
                <a:latin typeface="Calibri" charset="0"/>
              </a:rPr>
              <a:t>（或</a:t>
            </a:r>
            <a:r>
              <a:rPr lang="en-US" altLang="zh-CN" dirty="0">
                <a:latin typeface="Calibri" charset="0"/>
              </a:rPr>
              <a:t>Flash Memory</a:t>
            </a:r>
            <a:r>
              <a:rPr lang="zh-CN" altLang="en-US" dirty="0">
                <a:latin typeface="Calibri" charset="0"/>
              </a:rPr>
              <a:t>）；无安全逻辑，可对片内信息不受限制地任意存取；卡片制造中也很少采取安全保护措施；不完全符合或支持</a:t>
            </a:r>
            <a:r>
              <a:rPr lang="en-US" altLang="zh-CN" dirty="0">
                <a:latin typeface="Calibri" charset="0"/>
              </a:rPr>
              <a:t>ISO/IEC 7816</a:t>
            </a:r>
            <a:r>
              <a:rPr lang="zh-CN" altLang="en-US" dirty="0">
                <a:latin typeface="Calibri" charset="0"/>
              </a:rPr>
              <a:t>国际标准，而多采用两线串行通信协议（</a:t>
            </a:r>
            <a:r>
              <a:rPr lang="en-US" altLang="zh-CN" dirty="0">
                <a:latin typeface="Calibri" charset="0"/>
              </a:rPr>
              <a:t>I2C</a:t>
            </a:r>
            <a:r>
              <a:rPr lang="zh-CN" altLang="en-US" dirty="0">
                <a:latin typeface="Calibri" charset="0"/>
              </a:rPr>
              <a:t>总线协议）或</a:t>
            </a:r>
            <a:r>
              <a:rPr lang="en-US" altLang="zh-CN" dirty="0">
                <a:latin typeface="Calibri" charset="0"/>
              </a:rPr>
              <a:t>3</a:t>
            </a:r>
            <a:r>
              <a:rPr lang="zh-CN" altLang="en-US" dirty="0">
                <a:latin typeface="Calibri" charset="0"/>
              </a:rPr>
              <a:t>线串行通信协议。</a:t>
            </a:r>
            <a:endParaRPr lang="en-US" altLang="zh-CN" dirty="0">
              <a:latin typeface="Calibri" charset="0"/>
            </a:endParaRPr>
          </a:p>
          <a:p>
            <a:r>
              <a:rPr lang="zh-CN" altLang="en-US" dirty="0">
                <a:solidFill>
                  <a:srgbClr val="C00000"/>
                </a:solidFill>
                <a:latin typeface="Calibri" charset="0"/>
              </a:rPr>
              <a:t>特点：</a:t>
            </a:r>
            <a:endParaRPr lang="en-US" altLang="zh-CN" dirty="0">
              <a:solidFill>
                <a:srgbClr val="C00000"/>
              </a:solidFill>
              <a:latin typeface="Calibri" charset="0"/>
            </a:endParaRPr>
          </a:p>
          <a:p>
            <a:pPr lvl="1"/>
            <a:r>
              <a:rPr lang="zh-CN" altLang="en-US" dirty="0">
                <a:latin typeface="Calibri" charset="0"/>
              </a:rPr>
              <a:t>存储器卡功能简单，没有（或很少有）安全保护逻辑，但价格低廉，开发使用简便，存储容量增长迅猛，因此多用于某些内部信息无须保密或不允许加密（如急救卡）的场合。</a:t>
            </a:r>
          </a:p>
          <a:p>
            <a:pPr lvl="1"/>
            <a:endParaRPr lang="zh-CN" altLang="en-US" dirty="0">
              <a:solidFill>
                <a:srgbClr val="C00000"/>
              </a:solidFill>
              <a:latin typeface="Calibri" charset="0"/>
            </a:endParaRP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14</a:t>
            </a:fld>
            <a:endParaRPr lang="zh-CN" altLang="en-US" dirty="0"/>
          </a:p>
        </p:txBody>
      </p:sp>
      <p:sp>
        <p:nvSpPr>
          <p:cNvPr id="4" name="标题 3"/>
          <p:cNvSpPr>
            <a:spLocks noGrp="1"/>
          </p:cNvSpPr>
          <p:nvPr>
            <p:ph type="title"/>
          </p:nvPr>
        </p:nvSpPr>
        <p:spPr/>
        <p:txBody>
          <a:bodyPr/>
          <a:lstStyle/>
          <a:p>
            <a:r>
              <a:rPr kumimoji="1" lang="en-US" altLang="zh-CN" dirty="0"/>
              <a:t>IC</a:t>
            </a:r>
            <a:r>
              <a:rPr kumimoji="1" lang="zh-CN" altLang="en-US" dirty="0"/>
              <a:t>卡：按芯片分类</a:t>
            </a:r>
          </a:p>
        </p:txBody>
      </p:sp>
    </p:spTree>
    <p:extLst>
      <p:ext uri="{BB962C8B-B14F-4D97-AF65-F5344CB8AC3E}">
        <p14:creationId xmlns:p14="http://schemas.microsoft.com/office/powerpoint/2010/main" val="2534922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rgbClr val="C00000"/>
                </a:solidFill>
                <a:latin typeface="Calibri" charset="0"/>
              </a:rPr>
              <a:t>逻辑加密卡：</a:t>
            </a:r>
            <a:r>
              <a:rPr lang="zh-CN" altLang="en-US" dirty="0">
                <a:latin typeface="Calibri" charset="0"/>
              </a:rPr>
              <a:t>由非易失性存储器和硬件加密逻辑构成，一般是专门为</a:t>
            </a:r>
            <a:r>
              <a:rPr lang="en-US" altLang="zh-CN" dirty="0">
                <a:latin typeface="Calibri" charset="0"/>
              </a:rPr>
              <a:t>IC</a:t>
            </a:r>
            <a:r>
              <a:rPr lang="zh-CN" altLang="en-US" dirty="0">
                <a:latin typeface="Calibri" charset="0"/>
              </a:rPr>
              <a:t>卡设计的芯片，具有安全控制逻辑，安全性能较好；同时采用</a:t>
            </a:r>
            <a:r>
              <a:rPr lang="en-US" altLang="zh-CN" dirty="0">
                <a:latin typeface="Calibri" charset="0"/>
              </a:rPr>
              <a:t>ROM</a:t>
            </a:r>
            <a:r>
              <a:rPr lang="zh-CN" altLang="en-US" dirty="0">
                <a:latin typeface="Calibri" charset="0"/>
              </a:rPr>
              <a:t>、</a:t>
            </a:r>
            <a:r>
              <a:rPr lang="en-US" altLang="zh-CN" dirty="0">
                <a:latin typeface="Calibri" charset="0"/>
              </a:rPr>
              <a:t>PROM</a:t>
            </a:r>
            <a:r>
              <a:rPr lang="zh-CN" altLang="en-US" dirty="0">
                <a:latin typeface="Calibri" charset="0"/>
              </a:rPr>
              <a:t>、</a:t>
            </a:r>
            <a:r>
              <a:rPr lang="en-US" altLang="zh-CN" dirty="0">
                <a:latin typeface="Calibri" charset="0"/>
              </a:rPr>
              <a:t>E2PROM</a:t>
            </a:r>
            <a:r>
              <a:rPr lang="zh-CN" altLang="en-US" dirty="0">
                <a:latin typeface="Calibri" charset="0"/>
              </a:rPr>
              <a:t>等存储技术；从芯片制造到交货，均采取较好的安全保护措施，如运输密码</a:t>
            </a:r>
            <a:r>
              <a:rPr lang="en-US" altLang="zh-CN" dirty="0">
                <a:latin typeface="Calibri" charset="0"/>
              </a:rPr>
              <a:t>TC</a:t>
            </a:r>
            <a:r>
              <a:rPr lang="zh-CN" altLang="en-US" dirty="0">
                <a:latin typeface="Calibri" charset="0"/>
              </a:rPr>
              <a:t>（</a:t>
            </a:r>
            <a:r>
              <a:rPr lang="en-US" altLang="zh-CN" dirty="0">
                <a:latin typeface="Calibri" charset="0"/>
              </a:rPr>
              <a:t>Transport Code</a:t>
            </a:r>
            <a:r>
              <a:rPr lang="zh-CN" altLang="en-US" dirty="0">
                <a:latin typeface="Calibri" charset="0"/>
              </a:rPr>
              <a:t>）的取用；支持</a:t>
            </a:r>
            <a:r>
              <a:rPr lang="en-US" altLang="zh-CN" dirty="0">
                <a:latin typeface="Calibri" charset="0"/>
              </a:rPr>
              <a:t>ISO/IEC 7816</a:t>
            </a:r>
            <a:r>
              <a:rPr lang="zh-CN" altLang="en-US" dirty="0">
                <a:latin typeface="Calibri" charset="0"/>
              </a:rPr>
              <a:t>国际标准。</a:t>
            </a:r>
          </a:p>
          <a:p>
            <a:r>
              <a:rPr kumimoji="1" lang="zh-CN" altLang="en-US" dirty="0">
                <a:solidFill>
                  <a:srgbClr val="C00000"/>
                </a:solidFill>
              </a:rPr>
              <a:t>特点：</a:t>
            </a:r>
            <a:endParaRPr kumimoji="1" lang="en-US" altLang="zh-CN" dirty="0">
              <a:solidFill>
                <a:srgbClr val="C00000"/>
              </a:solidFill>
            </a:endParaRPr>
          </a:p>
          <a:p>
            <a:pPr lvl="1"/>
            <a:r>
              <a:rPr lang="zh-CN" altLang="en-US" dirty="0">
                <a:latin typeface="Calibri" charset="0"/>
              </a:rPr>
              <a:t>逻辑加密卡有一定的安全保证，多用于有一定安全要求的场合，如保险卡、加油卡、驾驶卡、借书卡、</a:t>
            </a:r>
            <a:r>
              <a:rPr lang="en-US" altLang="zh-CN" dirty="0">
                <a:latin typeface="Calibri" charset="0"/>
              </a:rPr>
              <a:t>IC</a:t>
            </a:r>
            <a:r>
              <a:rPr lang="zh-CN" altLang="en-US" dirty="0">
                <a:latin typeface="Calibri" charset="0"/>
              </a:rPr>
              <a:t>卡电话和小额电子钱包等。</a:t>
            </a:r>
          </a:p>
          <a:p>
            <a:pPr lvl="1"/>
            <a:endParaRPr kumimoji="1" lang="zh-CN" altLang="en-US" dirty="0">
              <a:solidFill>
                <a:srgbClr val="C00000"/>
              </a:solidFill>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15</a:t>
            </a:fld>
            <a:endParaRPr lang="zh-CN" altLang="en-US" dirty="0"/>
          </a:p>
        </p:txBody>
      </p:sp>
      <p:sp>
        <p:nvSpPr>
          <p:cNvPr id="4" name="标题 3"/>
          <p:cNvSpPr>
            <a:spLocks noGrp="1"/>
          </p:cNvSpPr>
          <p:nvPr>
            <p:ph type="title"/>
          </p:nvPr>
        </p:nvSpPr>
        <p:spPr/>
        <p:txBody>
          <a:bodyPr/>
          <a:lstStyle/>
          <a:p>
            <a:r>
              <a:rPr lang="en-US" altLang="zh-CN" dirty="0">
                <a:latin typeface="微软雅黑"/>
                <a:ea typeface="微软雅黑"/>
                <a:cs typeface="微软雅黑"/>
              </a:rPr>
              <a:t>IC</a:t>
            </a:r>
            <a:r>
              <a:rPr lang="zh-CN" altLang="en-US" dirty="0">
                <a:latin typeface="微软雅黑"/>
                <a:ea typeface="微软雅黑"/>
                <a:cs typeface="微软雅黑"/>
              </a:rPr>
              <a:t>卡：按芯片分类</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122821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solidFill>
                  <a:srgbClr val="C00000"/>
                </a:solidFill>
                <a:latin typeface="Calibri" charset="0"/>
              </a:rPr>
              <a:t>CPU</a:t>
            </a:r>
            <a:r>
              <a:rPr lang="zh-CN" altLang="en-US" dirty="0">
                <a:solidFill>
                  <a:srgbClr val="C00000"/>
                </a:solidFill>
                <a:latin typeface="Calibri" charset="0"/>
              </a:rPr>
              <a:t>卡：</a:t>
            </a:r>
            <a:r>
              <a:rPr lang="zh-CN" altLang="en-US" dirty="0">
                <a:latin typeface="Calibri" charset="0"/>
              </a:rPr>
              <a:t>也称智能卡。</a:t>
            </a:r>
            <a:r>
              <a:rPr lang="en-US" altLang="zh-CN" dirty="0">
                <a:latin typeface="Calibri" charset="0"/>
              </a:rPr>
              <a:t>CPU</a:t>
            </a:r>
            <a:r>
              <a:rPr lang="zh-CN" altLang="en-US" dirty="0">
                <a:latin typeface="Calibri" charset="0"/>
              </a:rPr>
              <a:t>卡的硬件构成包括</a:t>
            </a:r>
            <a:r>
              <a:rPr lang="en-US" altLang="zh-CN" dirty="0">
                <a:latin typeface="Calibri" charset="0"/>
              </a:rPr>
              <a:t>CPU</a:t>
            </a:r>
            <a:r>
              <a:rPr lang="zh-CN" altLang="en-US" dirty="0">
                <a:latin typeface="Calibri" charset="0"/>
              </a:rPr>
              <a:t>、存储器（含</a:t>
            </a:r>
            <a:r>
              <a:rPr lang="en-US" altLang="zh-CN" dirty="0">
                <a:latin typeface="Calibri" charset="0"/>
              </a:rPr>
              <a:t>RAM</a:t>
            </a:r>
            <a:r>
              <a:rPr lang="zh-CN" altLang="en-US" dirty="0">
                <a:latin typeface="Calibri" charset="0"/>
              </a:rPr>
              <a:t>、</a:t>
            </a:r>
            <a:r>
              <a:rPr lang="en-US" altLang="zh-CN" dirty="0">
                <a:latin typeface="Calibri" charset="0"/>
              </a:rPr>
              <a:t>ROM</a:t>
            </a:r>
            <a:r>
              <a:rPr lang="zh-CN" altLang="en-US" dirty="0">
                <a:latin typeface="Calibri" charset="0"/>
              </a:rPr>
              <a:t>、</a:t>
            </a:r>
            <a:r>
              <a:rPr lang="en-US" altLang="zh-CN" dirty="0">
                <a:latin typeface="Calibri" charset="0"/>
              </a:rPr>
              <a:t>E2PROM</a:t>
            </a:r>
            <a:r>
              <a:rPr lang="zh-CN" altLang="en-US" dirty="0">
                <a:latin typeface="Calibri" charset="0"/>
              </a:rPr>
              <a:t>等）、卡与读写终端通信的</a:t>
            </a:r>
            <a:r>
              <a:rPr lang="en-US" altLang="zh-CN" dirty="0">
                <a:latin typeface="Calibri" charset="0"/>
              </a:rPr>
              <a:t>I/O</a:t>
            </a:r>
            <a:r>
              <a:rPr lang="zh-CN" altLang="en-US" dirty="0">
                <a:latin typeface="Calibri" charset="0"/>
              </a:rPr>
              <a:t>接口及加密运算协处理器</a:t>
            </a:r>
            <a:r>
              <a:rPr lang="en-US" altLang="zh-CN" dirty="0">
                <a:latin typeface="Calibri" charset="0"/>
              </a:rPr>
              <a:t>CAU</a:t>
            </a:r>
            <a:r>
              <a:rPr lang="zh-CN" altLang="en-US" dirty="0">
                <a:latin typeface="Calibri" charset="0"/>
              </a:rPr>
              <a:t>，</a:t>
            </a:r>
            <a:r>
              <a:rPr lang="en-US" altLang="zh-CN" dirty="0">
                <a:latin typeface="Calibri" charset="0"/>
              </a:rPr>
              <a:t>ROM</a:t>
            </a:r>
            <a:r>
              <a:rPr lang="zh-CN" altLang="en-US" dirty="0">
                <a:latin typeface="Calibri" charset="0"/>
              </a:rPr>
              <a:t>中则存放有</a:t>
            </a:r>
            <a:r>
              <a:rPr lang="en-US" altLang="zh-CN" dirty="0">
                <a:latin typeface="Calibri" charset="0"/>
              </a:rPr>
              <a:t>COS</a:t>
            </a:r>
            <a:r>
              <a:rPr lang="zh-CN" altLang="en-US" dirty="0">
                <a:latin typeface="Calibri" charset="0"/>
              </a:rPr>
              <a:t>（</a:t>
            </a:r>
            <a:r>
              <a:rPr lang="en-US" altLang="zh-CN" dirty="0">
                <a:latin typeface="Calibri" charset="0"/>
              </a:rPr>
              <a:t>Chip Operation System</a:t>
            </a:r>
            <a:r>
              <a:rPr lang="zh-CN" altLang="en-US" dirty="0">
                <a:latin typeface="Calibri" charset="0"/>
              </a:rPr>
              <a:t>，片内操作系统）。</a:t>
            </a:r>
            <a:endParaRPr lang="en-US" altLang="zh-CN" dirty="0">
              <a:latin typeface="Calibri" charset="0"/>
            </a:endParaRPr>
          </a:p>
          <a:p>
            <a:r>
              <a:rPr lang="zh-CN" altLang="en-US" dirty="0">
                <a:solidFill>
                  <a:srgbClr val="C00000"/>
                </a:solidFill>
                <a:latin typeface="Calibri" charset="0"/>
              </a:rPr>
              <a:t>特点：</a:t>
            </a:r>
            <a:endParaRPr lang="en-US" altLang="zh-CN" dirty="0">
              <a:solidFill>
                <a:srgbClr val="C00000"/>
              </a:solidFill>
              <a:latin typeface="Calibri" charset="0"/>
            </a:endParaRPr>
          </a:p>
          <a:p>
            <a:pPr lvl="1"/>
            <a:r>
              <a:rPr lang="zh-CN" altLang="en-US" dirty="0">
                <a:solidFill>
                  <a:srgbClr val="0D0D0D"/>
                </a:solidFill>
                <a:latin typeface="Calibri" charset="0"/>
              </a:rPr>
              <a:t>计算能力高，存储容量大，应用灵活，适应性较强。</a:t>
            </a:r>
            <a:endParaRPr lang="en-US" altLang="zh-CN" dirty="0">
              <a:solidFill>
                <a:srgbClr val="0D0D0D"/>
              </a:solidFill>
              <a:latin typeface="Calibri" charset="0"/>
            </a:endParaRPr>
          </a:p>
          <a:p>
            <a:pPr lvl="1"/>
            <a:r>
              <a:rPr lang="zh-CN" altLang="en-US" dirty="0">
                <a:solidFill>
                  <a:srgbClr val="0D0D0D"/>
                </a:solidFill>
                <a:latin typeface="Calibri" charset="0"/>
              </a:rPr>
              <a:t>安全防伪能力强。不仅可验证卡和持卡人的合法性，且可鉴别读写终端，已成为一卡多用及对数据安全保密性特别敏感场合的最佳选择，如手机</a:t>
            </a:r>
            <a:r>
              <a:rPr lang="en-US" altLang="zh-CN" dirty="0">
                <a:solidFill>
                  <a:srgbClr val="0D0D0D"/>
                </a:solidFill>
                <a:latin typeface="Calibri" charset="0"/>
              </a:rPr>
              <a:t>SIM</a:t>
            </a:r>
            <a:r>
              <a:rPr lang="zh-CN" altLang="en-US" dirty="0">
                <a:solidFill>
                  <a:srgbClr val="0D0D0D"/>
                </a:solidFill>
                <a:latin typeface="Calibri" charset="0"/>
              </a:rPr>
              <a:t>卡等。</a:t>
            </a:r>
            <a:endParaRPr lang="en-US" altLang="zh-CN" dirty="0">
              <a:solidFill>
                <a:srgbClr val="0D0D0D"/>
              </a:solidFill>
              <a:latin typeface="Calibri" charset="0"/>
            </a:endParaRPr>
          </a:p>
          <a:p>
            <a:pPr lvl="1"/>
            <a:r>
              <a:rPr lang="zh-CN" altLang="en-US" dirty="0">
                <a:solidFill>
                  <a:srgbClr val="0D0D0D"/>
                </a:solidFill>
                <a:latin typeface="Calibri" charset="0"/>
              </a:rPr>
              <a:t>真正意义上的“智能卡”。</a:t>
            </a:r>
            <a:endParaRPr lang="en-US" altLang="zh-CN" dirty="0">
              <a:solidFill>
                <a:srgbClr val="0D0D0D"/>
              </a:solidFill>
              <a:latin typeface="Calibri" charset="0"/>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16</a:t>
            </a:fld>
            <a:endParaRPr lang="zh-CN" altLang="en-US" dirty="0"/>
          </a:p>
        </p:txBody>
      </p:sp>
      <p:sp>
        <p:nvSpPr>
          <p:cNvPr id="4" name="标题 3"/>
          <p:cNvSpPr>
            <a:spLocks noGrp="1"/>
          </p:cNvSpPr>
          <p:nvPr>
            <p:ph type="title"/>
          </p:nvPr>
        </p:nvSpPr>
        <p:spPr/>
        <p:txBody>
          <a:bodyPr/>
          <a:lstStyle/>
          <a:p>
            <a:r>
              <a:rPr lang="en-US" altLang="zh-CN" dirty="0">
                <a:latin typeface="微软雅黑"/>
                <a:ea typeface="微软雅黑"/>
                <a:cs typeface="微软雅黑"/>
              </a:rPr>
              <a:t>IC</a:t>
            </a:r>
            <a:r>
              <a:rPr lang="zh-CN" altLang="en-US" dirty="0">
                <a:latin typeface="微软雅黑"/>
                <a:ea typeface="微软雅黑"/>
                <a:cs typeface="微软雅黑"/>
              </a:rPr>
              <a:t>卡：按芯片分类</a:t>
            </a:r>
            <a:endParaRPr kumimoji="1" lang="zh-CN" altLang="en-US" dirty="0"/>
          </a:p>
        </p:txBody>
      </p:sp>
    </p:spTree>
    <p:extLst>
      <p:ext uri="{BB962C8B-B14F-4D97-AF65-F5344CB8AC3E}">
        <p14:creationId xmlns:p14="http://schemas.microsoft.com/office/powerpoint/2010/main" val="1692252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17</a:t>
            </a:fld>
            <a:endParaRPr lang="zh-CN" altLang="en-US" dirty="0"/>
          </a:p>
        </p:txBody>
      </p:sp>
      <p:sp>
        <p:nvSpPr>
          <p:cNvPr id="4" name="标题 3"/>
          <p:cNvSpPr>
            <a:spLocks noGrp="1"/>
          </p:cNvSpPr>
          <p:nvPr>
            <p:ph type="title"/>
          </p:nvPr>
        </p:nvSpPr>
        <p:spPr/>
        <p:txBody>
          <a:bodyPr/>
          <a:lstStyle/>
          <a:p>
            <a:r>
              <a:rPr lang="en-US" altLang="zh-CN" dirty="0">
                <a:latin typeface="微软雅黑"/>
                <a:ea typeface="微软雅黑"/>
                <a:cs typeface="微软雅黑"/>
              </a:rPr>
              <a:t>CPU</a:t>
            </a:r>
            <a:r>
              <a:rPr lang="zh-CN" altLang="en-US" dirty="0">
                <a:latin typeface="微软雅黑"/>
                <a:ea typeface="微软雅黑"/>
                <a:cs typeface="微软雅黑"/>
              </a:rPr>
              <a:t>卡：</a:t>
            </a:r>
            <a:br>
              <a:rPr lang="en-US" altLang="zh-CN" dirty="0">
                <a:latin typeface="微软雅黑"/>
                <a:ea typeface="微软雅黑"/>
                <a:cs typeface="微软雅黑"/>
              </a:rPr>
            </a:br>
            <a:r>
              <a:rPr lang="zh-CN" altLang="en-US" dirty="0">
                <a:latin typeface="微软雅黑"/>
                <a:ea typeface="微软雅黑"/>
                <a:cs typeface="微软雅黑"/>
              </a:rPr>
              <a:t>按与外界数据交换界面</a:t>
            </a:r>
            <a:endParaRPr kumimoji="1" lang="zh-CN" altLang="en-US" dirty="0">
              <a:latin typeface="微软雅黑"/>
              <a:ea typeface="微软雅黑"/>
              <a:cs typeface="微软雅黑"/>
            </a:endParaRPr>
          </a:p>
        </p:txBody>
      </p:sp>
      <p:sp>
        <p:nvSpPr>
          <p:cNvPr id="5" name="Text Box 13"/>
          <p:cNvSpPr txBox="1">
            <a:spLocks noChangeArrowheads="1"/>
          </p:cNvSpPr>
          <p:nvPr/>
        </p:nvSpPr>
        <p:spPr bwMode="auto">
          <a:xfrm>
            <a:off x="644524" y="4340225"/>
            <a:ext cx="7704137" cy="1816100"/>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40000"/>
              </a:lnSpc>
              <a:spcBef>
                <a:spcPct val="50000"/>
              </a:spcBef>
            </a:pPr>
            <a:r>
              <a:rPr lang="en-US" altLang="zh-CN" sz="2000" dirty="0">
                <a:latin typeface="Calibri" charset="0"/>
              </a:rPr>
              <a:t>        </a:t>
            </a:r>
            <a:r>
              <a:rPr lang="zh-CN" altLang="en-US" sz="2000" dirty="0">
                <a:latin typeface="Calibri" charset="0"/>
              </a:rPr>
              <a:t>接触式</a:t>
            </a:r>
            <a:r>
              <a:rPr lang="en-US" altLang="zh-CN" sz="2000" dirty="0">
                <a:latin typeface="Calibri" charset="0"/>
              </a:rPr>
              <a:t>IC</a:t>
            </a:r>
            <a:r>
              <a:rPr lang="zh-CN" altLang="en-US" sz="2000" dirty="0">
                <a:latin typeface="Calibri" charset="0"/>
              </a:rPr>
              <a:t>卡的多个金属触点为卡芯片与外界的信息传输媒介，成本低，实施相对简便；非接触式</a:t>
            </a:r>
            <a:r>
              <a:rPr lang="en-US" altLang="zh-CN" sz="2000" dirty="0">
                <a:latin typeface="Calibri" charset="0"/>
              </a:rPr>
              <a:t>IC</a:t>
            </a:r>
            <a:r>
              <a:rPr lang="zh-CN" altLang="en-US" sz="2000" dirty="0">
                <a:latin typeface="Calibri" charset="0"/>
              </a:rPr>
              <a:t>卡则不用触点，而是借助无线收发传送信息，因此在前者难以胜任的交通运输等诸多场合有较多应用。</a:t>
            </a:r>
          </a:p>
        </p:txBody>
      </p:sp>
      <p:pic>
        <p:nvPicPr>
          <p:cNvPr id="6" name="Picture 14" descr="9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257" y="2540013"/>
            <a:ext cx="2376488" cy="185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descr="http://blog.chinaacc.com/blogmanager/wp-content/blogs.dir/24043/fckuploads/24043_1269410031_3478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169" y="2532076"/>
            <a:ext cx="2519362" cy="1633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12"/>
          <p:cNvSpPr txBox="1">
            <a:spLocks noChangeArrowheads="1"/>
          </p:cNvSpPr>
          <p:nvPr/>
        </p:nvSpPr>
        <p:spPr bwMode="auto">
          <a:xfrm>
            <a:off x="1384498" y="1963738"/>
            <a:ext cx="2663825" cy="461962"/>
          </a:xfrm>
          <a:prstGeom prst="rect">
            <a:avLst/>
          </a:prstGeom>
          <a:noFill/>
          <a:ln w="9525">
            <a:noFill/>
            <a:miter lim="800000"/>
            <a:headEnd/>
            <a:tailEnd/>
          </a:ln>
        </p:spPr>
        <p:txBody>
          <a:bodyPr>
            <a:spAutoFit/>
          </a:bodyPr>
          <a:lstStyle/>
          <a:p>
            <a:pPr algn="ctr">
              <a:spcBef>
                <a:spcPct val="50000"/>
              </a:spcBef>
              <a:defRPr/>
            </a:pPr>
            <a:r>
              <a:rPr lang="zh-CN" altLang="en-US" sz="2400" b="1" dirty="0">
                <a:solidFill>
                  <a:srgbClr val="C00000"/>
                </a:solidFill>
                <a:latin typeface="+mn-lt"/>
                <a:ea typeface="宋体" pitchFamily="2" charset="-122"/>
                <a:cs typeface="+mn-cs"/>
              </a:rPr>
              <a:t>接触式</a:t>
            </a:r>
            <a:r>
              <a:rPr lang="en-US" altLang="zh-CN" sz="2400" b="1" dirty="0">
                <a:solidFill>
                  <a:srgbClr val="C00000"/>
                </a:solidFill>
                <a:latin typeface="+mn-lt"/>
                <a:ea typeface="宋体" pitchFamily="2" charset="-122"/>
                <a:cs typeface="+mn-cs"/>
              </a:rPr>
              <a:t>IC</a:t>
            </a:r>
            <a:r>
              <a:rPr lang="zh-CN" altLang="en-US" sz="2400" b="1" dirty="0">
                <a:solidFill>
                  <a:srgbClr val="C00000"/>
                </a:solidFill>
                <a:latin typeface="+mn-lt"/>
                <a:ea typeface="宋体" pitchFamily="2" charset="-122"/>
                <a:cs typeface="+mn-cs"/>
              </a:rPr>
              <a:t>卡</a:t>
            </a:r>
          </a:p>
        </p:txBody>
      </p:sp>
      <p:sp>
        <p:nvSpPr>
          <p:cNvPr id="9" name="Rectangle 17"/>
          <p:cNvSpPr>
            <a:spLocks noChangeArrowheads="1"/>
          </p:cNvSpPr>
          <p:nvPr/>
        </p:nvSpPr>
        <p:spPr bwMode="auto">
          <a:xfrm>
            <a:off x="4955451" y="1961881"/>
            <a:ext cx="2879725" cy="461963"/>
          </a:xfrm>
          <a:prstGeom prst="rect">
            <a:avLst/>
          </a:prstGeom>
          <a:noFill/>
          <a:ln w="9525" algn="ctr">
            <a:noFill/>
            <a:miter lim="800000"/>
            <a:headEnd/>
            <a:tailEnd/>
          </a:ln>
        </p:spPr>
        <p:txBody>
          <a:bodyPr>
            <a:spAutoFit/>
          </a:bodyPr>
          <a:lstStyle/>
          <a:p>
            <a:pPr algn="ctr">
              <a:spcBef>
                <a:spcPct val="50000"/>
              </a:spcBef>
              <a:defRPr/>
            </a:pPr>
            <a:r>
              <a:rPr lang="zh-CN" altLang="en-US" sz="2400" b="1" dirty="0">
                <a:solidFill>
                  <a:srgbClr val="C00000"/>
                </a:solidFill>
                <a:latin typeface="+mn-lt"/>
                <a:ea typeface="宋体" pitchFamily="2" charset="-122"/>
                <a:cs typeface="+mn-cs"/>
              </a:rPr>
              <a:t>非接触式</a:t>
            </a:r>
            <a:r>
              <a:rPr lang="en-US" altLang="zh-CN" sz="2400" b="1" dirty="0">
                <a:solidFill>
                  <a:srgbClr val="C00000"/>
                </a:solidFill>
                <a:latin typeface="+mn-lt"/>
                <a:ea typeface="宋体" pitchFamily="2" charset="-122"/>
                <a:cs typeface="+mn-cs"/>
              </a:rPr>
              <a:t>IC</a:t>
            </a:r>
            <a:r>
              <a:rPr lang="zh-CN" altLang="en-US" sz="2400" b="1" dirty="0">
                <a:solidFill>
                  <a:srgbClr val="C00000"/>
                </a:solidFill>
                <a:latin typeface="+mn-lt"/>
                <a:ea typeface="宋体" pitchFamily="2" charset="-122"/>
                <a:cs typeface="+mn-cs"/>
              </a:rPr>
              <a:t>卡</a:t>
            </a:r>
          </a:p>
        </p:txBody>
      </p:sp>
    </p:spTree>
    <p:extLst>
      <p:ext uri="{BB962C8B-B14F-4D97-AF65-F5344CB8AC3E}">
        <p14:creationId xmlns:p14="http://schemas.microsoft.com/office/powerpoint/2010/main" val="938317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en-US" altLang="zh-CN" dirty="0">
                <a:latin typeface="Calibri" charset="0"/>
              </a:rPr>
              <a:t> </a:t>
            </a:r>
            <a:r>
              <a:rPr lang="zh-CN" altLang="en-US" dirty="0">
                <a:latin typeface="Calibri" charset="0"/>
              </a:rPr>
              <a:t>根据与外界数据传输形式的不同可将智能卡分为</a:t>
            </a:r>
            <a:r>
              <a:rPr lang="zh-CN" altLang="en-US" dirty="0">
                <a:solidFill>
                  <a:srgbClr val="C00000"/>
                </a:solidFill>
                <a:latin typeface="Calibri" charset="0"/>
              </a:rPr>
              <a:t>串行通信卡</a:t>
            </a:r>
            <a:r>
              <a:rPr lang="zh-CN" altLang="en-US" dirty="0">
                <a:latin typeface="Calibri" charset="0"/>
              </a:rPr>
              <a:t>和</a:t>
            </a:r>
            <a:r>
              <a:rPr lang="zh-CN" altLang="en-US" dirty="0">
                <a:solidFill>
                  <a:srgbClr val="C00000"/>
                </a:solidFill>
                <a:latin typeface="Calibri" charset="0"/>
              </a:rPr>
              <a:t>并行通信卡</a:t>
            </a:r>
            <a:r>
              <a:rPr lang="zh-CN" altLang="en-US" dirty="0">
                <a:solidFill>
                  <a:srgbClr val="993300"/>
                </a:solidFill>
                <a:latin typeface="Calibri" charset="0"/>
              </a:rPr>
              <a:t>。</a:t>
            </a:r>
            <a:endParaRPr lang="en-US" altLang="zh-CN" dirty="0">
              <a:solidFill>
                <a:srgbClr val="993300"/>
              </a:solidFill>
              <a:latin typeface="Calibri" charset="0"/>
            </a:endParaRPr>
          </a:p>
          <a:p>
            <a:r>
              <a:rPr lang="zh-CN" altLang="en-US" dirty="0">
                <a:solidFill>
                  <a:srgbClr val="C00000"/>
                </a:solidFill>
                <a:latin typeface="Calibri" charset="0"/>
              </a:rPr>
              <a:t>串行通信卡</a:t>
            </a:r>
            <a:r>
              <a:rPr lang="zh-CN" altLang="en-US" dirty="0">
                <a:latin typeface="Calibri" charset="0"/>
              </a:rPr>
              <a:t>即为目前最常用的卡，也是目前国际标准中所规定的接口方式。</a:t>
            </a:r>
            <a:r>
              <a:rPr lang="en-US" altLang="zh-CN" dirty="0">
                <a:latin typeface="Calibri" charset="0"/>
              </a:rPr>
              <a:t> </a:t>
            </a:r>
            <a:r>
              <a:rPr lang="zh-CN" altLang="en-US" dirty="0">
                <a:latin typeface="Calibri" charset="0"/>
              </a:rPr>
              <a:t>采用串行方式与外界交换信息，卡芯片引脚较少，易于封装和接口。但随着芯片存储容量的增大，引发了两个问题：</a:t>
            </a:r>
            <a:endParaRPr lang="en-US" altLang="zh-CN" dirty="0">
              <a:latin typeface="Calibri" charset="0"/>
            </a:endParaRPr>
          </a:p>
          <a:p>
            <a:pPr lvl="1"/>
            <a:r>
              <a:rPr lang="zh-CN" altLang="en-US" dirty="0">
                <a:latin typeface="Calibri" charset="0"/>
              </a:rPr>
              <a:t>一是芯片面积急剧增长，给卡的封装带来困难；</a:t>
            </a:r>
            <a:endParaRPr lang="en-US" altLang="zh-CN" dirty="0">
              <a:latin typeface="Calibri" charset="0"/>
            </a:endParaRPr>
          </a:p>
          <a:p>
            <a:pPr lvl="1"/>
            <a:r>
              <a:rPr lang="zh-CN" altLang="en-US" dirty="0">
                <a:latin typeface="Calibri" charset="0"/>
              </a:rPr>
              <a:t>二是读写时间过长，读写</a:t>
            </a:r>
            <a:r>
              <a:rPr lang="en-US" altLang="zh-CN" dirty="0">
                <a:latin typeface="Calibri" charset="0"/>
              </a:rPr>
              <a:t>1 MB</a:t>
            </a:r>
            <a:r>
              <a:rPr lang="zh-CN" altLang="en-US" dirty="0">
                <a:latin typeface="Calibri" charset="0"/>
              </a:rPr>
              <a:t>的容量需要</a:t>
            </a:r>
            <a:r>
              <a:rPr lang="en-US" altLang="zh-CN" dirty="0">
                <a:latin typeface="Calibri" charset="0"/>
              </a:rPr>
              <a:t>12</a:t>
            </a:r>
            <a:r>
              <a:rPr lang="zh-CN" altLang="en-US" dirty="0">
                <a:latin typeface="Calibri" charset="0"/>
              </a:rPr>
              <a:t>分钟。 </a:t>
            </a:r>
            <a:endParaRPr lang="en-US" altLang="zh-CN" dirty="0">
              <a:latin typeface="Calibri" charset="0"/>
            </a:endParaRPr>
          </a:p>
          <a:p>
            <a:r>
              <a:rPr lang="en-US" altLang="zh-CN" dirty="0">
                <a:solidFill>
                  <a:srgbClr val="C00000"/>
                </a:solidFill>
                <a:latin typeface="Calibri" charset="0"/>
              </a:rPr>
              <a:t> </a:t>
            </a:r>
            <a:r>
              <a:rPr lang="zh-CN" altLang="en-US" dirty="0">
                <a:solidFill>
                  <a:srgbClr val="C00000"/>
                </a:solidFill>
                <a:latin typeface="Calibri" charset="0"/>
              </a:rPr>
              <a:t>并行通信卡</a:t>
            </a:r>
            <a:r>
              <a:rPr lang="zh-CN" altLang="en-US" dirty="0">
                <a:latin typeface="Calibri" charset="0"/>
              </a:rPr>
              <a:t>由于采用并行通信，故无此二弊，但国际标准中尚无此类接口标准。例如某种</a:t>
            </a:r>
            <a:r>
              <a:rPr lang="en-US" altLang="zh-CN" dirty="0">
                <a:latin typeface="Calibri" charset="0"/>
              </a:rPr>
              <a:t>P</a:t>
            </a:r>
            <a:r>
              <a:rPr lang="zh-CN" altLang="en-US" dirty="0">
                <a:latin typeface="Calibri" charset="0"/>
              </a:rPr>
              <a:t>型</a:t>
            </a:r>
            <a:r>
              <a:rPr lang="en-US" altLang="zh-CN" dirty="0">
                <a:latin typeface="Calibri" charset="0"/>
              </a:rPr>
              <a:t>IC</a:t>
            </a:r>
            <a:r>
              <a:rPr lang="zh-CN" altLang="en-US" dirty="0">
                <a:latin typeface="Calibri" charset="0"/>
              </a:rPr>
              <a:t>卡的引脚数多达</a:t>
            </a:r>
            <a:r>
              <a:rPr lang="en-US" altLang="zh-CN" dirty="0">
                <a:latin typeface="Calibri" charset="0"/>
              </a:rPr>
              <a:t>32</a:t>
            </a:r>
            <a:r>
              <a:rPr lang="zh-CN" altLang="en-US" dirty="0">
                <a:latin typeface="Calibri" charset="0"/>
              </a:rPr>
              <a:t>个，不仅速度极快，而且容量增大。与串行通信卡一样，它也有存储型、逻辑加密型和</a:t>
            </a:r>
            <a:r>
              <a:rPr lang="en-US" altLang="zh-CN" dirty="0">
                <a:latin typeface="Calibri" charset="0"/>
              </a:rPr>
              <a:t>CPU</a:t>
            </a:r>
            <a:r>
              <a:rPr lang="zh-CN" altLang="en-US" dirty="0">
                <a:latin typeface="Calibri" charset="0"/>
              </a:rPr>
              <a:t>型，并已在纳税申报等系统中得以应用。 </a:t>
            </a:r>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18</a:t>
            </a:fld>
            <a:endParaRPr lang="zh-CN" altLang="en-US" dirty="0"/>
          </a:p>
        </p:txBody>
      </p:sp>
      <p:sp>
        <p:nvSpPr>
          <p:cNvPr id="4" name="标题 3"/>
          <p:cNvSpPr>
            <a:spLocks noGrp="1"/>
          </p:cNvSpPr>
          <p:nvPr>
            <p:ph type="title"/>
          </p:nvPr>
        </p:nvSpPr>
        <p:spPr/>
        <p:txBody>
          <a:bodyPr/>
          <a:lstStyle/>
          <a:p>
            <a:r>
              <a:rPr lang="en-US" altLang="zh-CN" dirty="0">
                <a:latin typeface="微软雅黑"/>
                <a:ea typeface="微软雅黑"/>
                <a:cs typeface="微软雅黑"/>
              </a:rPr>
              <a:t>CPU</a:t>
            </a:r>
            <a:r>
              <a:rPr lang="zh-CN" altLang="en-US" dirty="0">
                <a:latin typeface="微软雅黑"/>
                <a:ea typeface="微软雅黑"/>
                <a:cs typeface="微软雅黑"/>
              </a:rPr>
              <a:t>卡：</a:t>
            </a:r>
            <a:br>
              <a:rPr lang="en-US" altLang="zh-CN" dirty="0">
                <a:latin typeface="微软雅黑"/>
                <a:ea typeface="微软雅黑"/>
                <a:cs typeface="微软雅黑"/>
              </a:rPr>
            </a:br>
            <a:r>
              <a:rPr lang="en-US" altLang="zh-CN" dirty="0">
                <a:latin typeface="微软雅黑"/>
                <a:ea typeface="微软雅黑"/>
                <a:cs typeface="微软雅黑"/>
              </a:rPr>
              <a:t>	</a:t>
            </a:r>
            <a:r>
              <a:rPr lang="zh-CN" altLang="en-US" dirty="0">
                <a:latin typeface="微软雅黑"/>
                <a:ea typeface="微软雅黑"/>
                <a:cs typeface="微软雅黑"/>
              </a:rPr>
              <a:t>按数据传输形式分类</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280730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latin typeface="Calibri" charset="0"/>
              </a:rPr>
              <a:t>条形码技术</a:t>
            </a:r>
            <a:r>
              <a:rPr lang="zh-CN" altLang="en-US" dirty="0">
                <a:latin typeface="Calibri" charset="0"/>
              </a:rPr>
              <a:t>是在计算机应用发展过程中，为</a:t>
            </a:r>
            <a:r>
              <a:rPr lang="zh-CN" altLang="en-US" u="sng" dirty="0">
                <a:latin typeface="Calibri" charset="0"/>
              </a:rPr>
              <a:t>消除数据录入的“瓶颈”问题</a:t>
            </a:r>
            <a:r>
              <a:rPr lang="zh-CN" altLang="en-US" dirty="0">
                <a:latin typeface="Calibri" charset="0"/>
              </a:rPr>
              <a:t>而产生的，可以说是</a:t>
            </a:r>
            <a:r>
              <a:rPr lang="zh-CN" altLang="en-US" u="sng" dirty="0">
                <a:latin typeface="Calibri" charset="0"/>
              </a:rPr>
              <a:t>最“古老”</a:t>
            </a:r>
            <a:r>
              <a:rPr lang="zh-CN" altLang="en-US" dirty="0">
                <a:latin typeface="Calibri" charset="0"/>
              </a:rPr>
              <a:t>的自动识别技术。</a:t>
            </a:r>
            <a:endParaRPr lang="en-US" altLang="zh-CN" dirty="0">
              <a:latin typeface="Calibri" charset="0"/>
            </a:endParaRPr>
          </a:p>
          <a:p>
            <a:endParaRPr lang="en-US" altLang="zh-CN" dirty="0">
              <a:latin typeface="Calibri" charset="0"/>
            </a:endParaRPr>
          </a:p>
          <a:p>
            <a:r>
              <a:rPr lang="zh-CN" altLang="en-US" dirty="0">
                <a:latin typeface="Calibri" charset="0"/>
              </a:rPr>
              <a:t>条形码是由一组规则排列的</a:t>
            </a:r>
            <a:r>
              <a:rPr lang="zh-CN" altLang="en-US" u="sng" dirty="0">
                <a:latin typeface="Calibri" charset="0"/>
              </a:rPr>
              <a:t>条、空</a:t>
            </a:r>
            <a:r>
              <a:rPr lang="zh-CN" altLang="en-US" dirty="0">
                <a:latin typeface="Calibri" charset="0"/>
              </a:rPr>
              <a:t>以及对应的字符组成的</a:t>
            </a:r>
            <a:r>
              <a:rPr lang="zh-CN" altLang="en-US" u="sng" dirty="0">
                <a:latin typeface="Calibri" charset="0"/>
              </a:rPr>
              <a:t>标记</a:t>
            </a:r>
            <a:r>
              <a:rPr lang="zh-CN" altLang="en-US" dirty="0">
                <a:latin typeface="Calibri" charset="0"/>
              </a:rPr>
              <a:t>。当使用专门的条形码识别设备如手持式条码扫描器扫描这些条码时，条码中包含的信息就转化为计算机可识别的数据。</a:t>
            </a:r>
          </a:p>
          <a:p>
            <a:endParaRPr lang="en-US" altLang="zh-CN" dirty="0">
              <a:latin typeface="Calibri" charset="0"/>
            </a:endParaRPr>
          </a:p>
          <a:p>
            <a:r>
              <a:rPr lang="zh-CN" altLang="en-US" dirty="0">
                <a:latin typeface="Calibri" charset="0"/>
              </a:rPr>
              <a:t>目前市场上常见的是</a:t>
            </a:r>
            <a:r>
              <a:rPr lang="zh-CN" altLang="en-US" u="sng" dirty="0">
                <a:latin typeface="Calibri" charset="0"/>
              </a:rPr>
              <a:t>一维条形码</a:t>
            </a:r>
            <a:r>
              <a:rPr lang="zh-CN" altLang="en-US" dirty="0">
                <a:latin typeface="Calibri" charset="0"/>
              </a:rPr>
              <a:t>，信息量约几十位数据和字符；</a:t>
            </a:r>
            <a:r>
              <a:rPr lang="zh-CN" altLang="en-US" u="sng" dirty="0">
                <a:latin typeface="Calibri" charset="0"/>
              </a:rPr>
              <a:t>二维条形码</a:t>
            </a:r>
            <a:r>
              <a:rPr lang="zh-CN" altLang="en-US" dirty="0">
                <a:latin typeface="Calibri" charset="0"/>
              </a:rPr>
              <a:t>相对复杂，但信息量可达几千字符。</a:t>
            </a:r>
          </a:p>
          <a:p>
            <a:endParaRPr lang="zh-CN" altLang="en-US" dirty="0">
              <a:latin typeface="Calibri" charset="0"/>
            </a:endParaRP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19</a:t>
            </a:fld>
            <a:endParaRPr lang="zh-CN" altLang="en-US" dirty="0"/>
          </a:p>
        </p:txBody>
      </p:sp>
      <p:sp>
        <p:nvSpPr>
          <p:cNvPr id="4" name="标题 3"/>
          <p:cNvSpPr>
            <a:spLocks noGrp="1"/>
          </p:cNvSpPr>
          <p:nvPr>
            <p:ph type="title"/>
          </p:nvPr>
        </p:nvSpPr>
        <p:spPr/>
        <p:txBody>
          <a:bodyPr/>
          <a:lstStyle/>
          <a:p>
            <a:r>
              <a:rPr kumimoji="1" lang="zh-CN" altLang="en-US" dirty="0"/>
              <a:t>条形码技术</a:t>
            </a:r>
          </a:p>
        </p:txBody>
      </p:sp>
    </p:spTree>
    <p:extLst>
      <p:ext uri="{BB962C8B-B14F-4D97-AF65-F5344CB8AC3E}">
        <p14:creationId xmlns:p14="http://schemas.microsoft.com/office/powerpoint/2010/main" val="162215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Arial" charset="0"/>
              <a:buChar char="•"/>
            </a:pPr>
            <a:r>
              <a:rPr lang="zh-CN" altLang="en-US" dirty="0">
                <a:latin typeface="微软雅黑"/>
                <a:ea typeface="微软雅黑"/>
                <a:cs typeface="微软雅黑"/>
              </a:rPr>
              <a:t>前一</a:t>
            </a:r>
            <a:r>
              <a:rPr lang="zh-CN" altLang="en-US" sz="2400" dirty="0">
                <a:latin typeface="微软雅黑"/>
                <a:ea typeface="微软雅黑"/>
                <a:cs typeface="微软雅黑"/>
              </a:rPr>
              <a:t>章介绍了物联网的基本概念，核心技术，主要特点和应用前景。把物联网分为感知识别层、网络构建层、管理服务层和综合应用层四层。</a:t>
            </a:r>
            <a:endParaRPr lang="en-US" altLang="zh-CN" sz="2400" dirty="0">
              <a:latin typeface="微软雅黑"/>
              <a:ea typeface="微软雅黑"/>
              <a:cs typeface="微软雅黑"/>
            </a:endParaRPr>
          </a:p>
          <a:p>
            <a:pPr lvl="1"/>
            <a:endParaRPr lang="en-US" altLang="zh-CN"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a:t>
            </a:fld>
            <a:endParaRPr lang="zh-CN" altLang="en-US" dirty="0"/>
          </a:p>
        </p:txBody>
      </p:sp>
      <p:sp>
        <p:nvSpPr>
          <p:cNvPr id="4" name="标题 3"/>
          <p:cNvSpPr>
            <a:spLocks noGrp="1"/>
          </p:cNvSpPr>
          <p:nvPr>
            <p:ph type="title"/>
          </p:nvPr>
        </p:nvSpPr>
        <p:spPr/>
        <p:txBody>
          <a:bodyPr/>
          <a:lstStyle/>
          <a:p>
            <a:r>
              <a:rPr kumimoji="1" lang="zh-CN" altLang="en-US" dirty="0"/>
              <a:t>内容回顾</a:t>
            </a:r>
          </a:p>
        </p:txBody>
      </p:sp>
    </p:spTree>
    <p:extLst>
      <p:ext uri="{BB962C8B-B14F-4D97-AF65-F5344CB8AC3E}">
        <p14:creationId xmlns:p14="http://schemas.microsoft.com/office/powerpoint/2010/main" val="3015014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latin typeface="Calibri" charset="0"/>
              </a:rPr>
              <a:t>一维条码</a:t>
            </a:r>
            <a:r>
              <a:rPr lang="zh-CN" altLang="en-US" dirty="0">
                <a:latin typeface="Calibri" charset="0"/>
              </a:rPr>
              <a:t>是由一组规则排列的条、空以及对应的字符组成的标记。普通的一维条码在使用过程中仅作为识别信息，它的意义是通过在计算机系统的数据库中提取相应的信息而实现的。</a:t>
            </a:r>
            <a:endParaRPr lang="en-US" altLang="zh-CN" dirty="0">
              <a:latin typeface="Calibri" charset="0"/>
            </a:endParaRPr>
          </a:p>
          <a:p>
            <a:endParaRPr lang="zh-CN" altLang="en-US" dirty="0">
              <a:latin typeface="Calibri" charset="0"/>
            </a:endParaRPr>
          </a:p>
          <a:p>
            <a:r>
              <a:rPr lang="zh-CN" altLang="en-US" dirty="0">
                <a:latin typeface="Calibri" charset="0"/>
              </a:rPr>
              <a:t>一个完整的条码的组成次序依次为：静区（前）、起始符、数据符、（中间分割符，主要用于</a:t>
            </a:r>
            <a:r>
              <a:rPr lang="en-US" altLang="zh-CN" dirty="0">
                <a:latin typeface="Calibri" charset="0"/>
              </a:rPr>
              <a:t>EAN</a:t>
            </a:r>
            <a:r>
              <a:rPr lang="zh-CN" altLang="en-US" dirty="0">
                <a:latin typeface="Calibri" charset="0"/>
              </a:rPr>
              <a:t>码）、</a:t>
            </a:r>
            <a:r>
              <a:rPr lang="en-US" altLang="zh-CN" dirty="0">
                <a:latin typeface="Calibri" charset="0"/>
              </a:rPr>
              <a:t>(</a:t>
            </a:r>
            <a:r>
              <a:rPr lang="zh-CN" altLang="en-US" dirty="0">
                <a:latin typeface="Calibri" charset="0"/>
              </a:rPr>
              <a:t>校验符</a:t>
            </a:r>
            <a:r>
              <a:rPr lang="en-US" altLang="zh-CN" dirty="0">
                <a:latin typeface="Calibri" charset="0"/>
              </a:rPr>
              <a:t>)</a:t>
            </a:r>
            <a:r>
              <a:rPr lang="zh-CN" altLang="en-US" dirty="0">
                <a:latin typeface="Calibri" charset="0"/>
              </a:rPr>
              <a:t>、终止符、静区（后）。</a:t>
            </a: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20</a:t>
            </a:fld>
            <a:endParaRPr lang="zh-CN" altLang="en-US" dirty="0"/>
          </a:p>
        </p:txBody>
      </p:sp>
      <p:sp>
        <p:nvSpPr>
          <p:cNvPr id="4" name="标题 3"/>
          <p:cNvSpPr>
            <a:spLocks noGrp="1"/>
          </p:cNvSpPr>
          <p:nvPr>
            <p:ph type="title"/>
          </p:nvPr>
        </p:nvSpPr>
        <p:spPr/>
        <p:txBody>
          <a:bodyPr/>
          <a:lstStyle/>
          <a:p>
            <a:r>
              <a:rPr lang="zh-CN" altLang="en-US" dirty="0">
                <a:latin typeface="微软雅黑"/>
                <a:ea typeface="微软雅黑"/>
                <a:cs typeface="微软雅黑"/>
              </a:rPr>
              <a:t>条形码技术：一维条形码</a:t>
            </a:r>
            <a:endParaRPr kumimoji="1" lang="zh-CN" altLang="en-US" dirty="0">
              <a:latin typeface="微软雅黑"/>
              <a:ea typeface="微软雅黑"/>
              <a:cs typeface="微软雅黑"/>
            </a:endParaRPr>
          </a:p>
        </p:txBody>
      </p:sp>
      <p:pic>
        <p:nvPicPr>
          <p:cNvPr id="5" name="Picture 4" descr="http://www.i-am-best.com/files/images/new_pa1.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572351" y="4876023"/>
            <a:ext cx="3816350" cy="1414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3449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kumimoji="1" lang="zh-CN" altLang="en-US" sz="2000" dirty="0">
                <a:solidFill>
                  <a:srgbClr val="C00000"/>
                </a:solidFill>
                <a:latin typeface="微软雅黑"/>
                <a:ea typeface="微软雅黑"/>
                <a:cs typeface="微软雅黑"/>
              </a:rPr>
              <a:t>模块</a:t>
            </a:r>
            <a:r>
              <a:rPr kumimoji="1" lang="zh-CN" altLang="zh-CN" sz="2000" dirty="0">
                <a:solidFill>
                  <a:srgbClr val="C00000"/>
                </a:solidFill>
                <a:latin typeface="微软雅黑"/>
                <a:ea typeface="微软雅黑"/>
                <a:cs typeface="微软雅黑"/>
              </a:rPr>
              <a:t>：</a:t>
            </a:r>
            <a:r>
              <a:rPr lang="zh-CN" altLang="en-US" sz="2000" dirty="0">
                <a:latin typeface="微软雅黑"/>
                <a:ea typeface="微软雅黑"/>
                <a:cs typeface="微软雅黑"/>
              </a:rPr>
              <a:t>构成条码的基本单位是模块，模块是指条码中最窄的条或空，模块的宽度通常以</a:t>
            </a:r>
            <a:r>
              <a:rPr lang="en-US" altLang="zh-CN" sz="2000" dirty="0">
                <a:latin typeface="微软雅黑"/>
                <a:ea typeface="微软雅黑"/>
                <a:cs typeface="微软雅黑"/>
              </a:rPr>
              <a:t>mm</a:t>
            </a:r>
            <a:r>
              <a:rPr lang="zh-CN" altLang="en-US" sz="2000" dirty="0">
                <a:latin typeface="微软雅黑"/>
                <a:ea typeface="微软雅黑"/>
                <a:cs typeface="微软雅黑"/>
              </a:rPr>
              <a:t>或</a:t>
            </a:r>
            <a:r>
              <a:rPr lang="en-US" altLang="zh-CN" sz="2000" dirty="0">
                <a:latin typeface="微软雅黑"/>
                <a:ea typeface="微软雅黑"/>
                <a:cs typeface="微软雅黑"/>
              </a:rPr>
              <a:t>mil</a:t>
            </a:r>
            <a:r>
              <a:rPr lang="zh-CN" altLang="en-US" sz="2000" dirty="0">
                <a:latin typeface="微软雅黑"/>
                <a:ea typeface="微软雅黑"/>
                <a:cs typeface="微软雅黑"/>
              </a:rPr>
              <a:t>（千分之一英寸）为单位。构成条码的一个条或空称为一个单元，一个单元包含的模块数是由编码方式决定的，有些码制中，如</a:t>
            </a:r>
            <a:r>
              <a:rPr lang="en-US" altLang="zh-CN" sz="2000" dirty="0">
                <a:latin typeface="微软雅黑"/>
                <a:ea typeface="微软雅黑"/>
                <a:cs typeface="微软雅黑"/>
              </a:rPr>
              <a:t>EAN</a:t>
            </a:r>
            <a:r>
              <a:rPr lang="zh-CN" altLang="en-US" sz="2000" dirty="0">
                <a:latin typeface="微软雅黑"/>
                <a:ea typeface="微软雅黑"/>
                <a:cs typeface="微软雅黑"/>
              </a:rPr>
              <a:t>码，所有单元由一个或多个模块组成；而另一些码制，如</a:t>
            </a:r>
            <a:r>
              <a:rPr lang="en-US" altLang="zh-CN" sz="2000" dirty="0">
                <a:latin typeface="微软雅黑"/>
                <a:ea typeface="微软雅黑"/>
                <a:cs typeface="微软雅黑"/>
              </a:rPr>
              <a:t>39</a:t>
            </a:r>
            <a:r>
              <a:rPr lang="zh-CN" altLang="en-US" sz="2000" dirty="0">
                <a:latin typeface="微软雅黑"/>
                <a:ea typeface="微软雅黑"/>
                <a:cs typeface="微软雅黑"/>
              </a:rPr>
              <a:t>码中，所有单元只有两种宽度，即宽单元和窄单元，其中的窄单元即为一个模块。 </a:t>
            </a:r>
            <a:endParaRPr lang="en-US" altLang="zh-CN" sz="2000" dirty="0">
              <a:latin typeface="微软雅黑"/>
              <a:ea typeface="微软雅黑"/>
              <a:cs typeface="微软雅黑"/>
            </a:endParaRPr>
          </a:p>
          <a:p>
            <a:r>
              <a:rPr kumimoji="1" lang="zh-CN" altLang="en-US" sz="2000" dirty="0">
                <a:solidFill>
                  <a:srgbClr val="C00000"/>
                </a:solidFill>
                <a:latin typeface="微软雅黑"/>
                <a:ea typeface="微软雅黑"/>
                <a:cs typeface="微软雅黑"/>
              </a:rPr>
              <a:t>密度：</a:t>
            </a:r>
            <a:r>
              <a:rPr lang="zh-CN" altLang="en-US" sz="2000" dirty="0">
                <a:latin typeface="微软雅黑"/>
                <a:ea typeface="微软雅黑"/>
                <a:cs typeface="微软雅黑"/>
              </a:rPr>
              <a:t>条码的密度指单位长度的条码所表示的字符个数。模块尺寸越小，密度越大，所以密度值通常以模块尺寸的值来表示（如</a:t>
            </a:r>
            <a:r>
              <a:rPr lang="en-US" altLang="zh-CN" sz="2000" dirty="0">
                <a:latin typeface="微软雅黑"/>
                <a:ea typeface="微软雅黑"/>
                <a:cs typeface="微软雅黑"/>
              </a:rPr>
              <a:t>5mil</a:t>
            </a:r>
            <a:r>
              <a:rPr lang="zh-CN" altLang="en-US" sz="2000" dirty="0">
                <a:latin typeface="微软雅黑"/>
                <a:ea typeface="微软雅黑"/>
                <a:cs typeface="微软雅黑"/>
              </a:rPr>
              <a:t>）。通常</a:t>
            </a:r>
            <a:r>
              <a:rPr lang="en-US" altLang="zh-CN" sz="2000" dirty="0">
                <a:latin typeface="微软雅黑"/>
                <a:ea typeface="微软雅黑"/>
                <a:cs typeface="微软雅黑"/>
              </a:rPr>
              <a:t>7.5mil</a:t>
            </a:r>
            <a:r>
              <a:rPr lang="zh-CN" altLang="en-US" sz="2000" dirty="0">
                <a:latin typeface="微软雅黑"/>
                <a:ea typeface="微软雅黑"/>
                <a:cs typeface="微软雅黑"/>
              </a:rPr>
              <a:t>以下的条码称为高密度条码，</a:t>
            </a:r>
            <a:r>
              <a:rPr lang="en-US" altLang="zh-CN" sz="2000" dirty="0">
                <a:latin typeface="微软雅黑"/>
                <a:ea typeface="微软雅黑"/>
                <a:cs typeface="微软雅黑"/>
              </a:rPr>
              <a:t>15mil</a:t>
            </a:r>
            <a:r>
              <a:rPr lang="zh-CN" altLang="en-US" sz="2000" dirty="0">
                <a:latin typeface="微软雅黑"/>
                <a:ea typeface="微软雅黑"/>
                <a:cs typeface="微软雅黑"/>
              </a:rPr>
              <a:t>以上的条码称为低密度条码。</a:t>
            </a:r>
            <a:endParaRPr lang="en-US" altLang="zh-CN" sz="2000" dirty="0">
              <a:latin typeface="微软雅黑"/>
              <a:ea typeface="微软雅黑"/>
              <a:cs typeface="微软雅黑"/>
            </a:endParaRPr>
          </a:p>
          <a:p>
            <a:r>
              <a:rPr kumimoji="1" lang="zh-CN" altLang="en-US" sz="2000" dirty="0">
                <a:solidFill>
                  <a:srgbClr val="C00000"/>
                </a:solidFill>
                <a:latin typeface="微软雅黑"/>
                <a:ea typeface="微软雅黑"/>
                <a:cs typeface="微软雅黑"/>
              </a:rPr>
              <a:t>宽窄比：</a:t>
            </a:r>
            <a:r>
              <a:rPr lang="zh-CN" altLang="en-US" sz="2000" dirty="0">
                <a:latin typeface="微软雅黑"/>
                <a:ea typeface="微软雅黑"/>
                <a:cs typeface="微软雅黑"/>
              </a:rPr>
              <a:t>对于只有两种宽度单元的码制，宽单元与窄单元的比值称为宽窄比，一般为</a:t>
            </a:r>
            <a:r>
              <a:rPr lang="en-US" altLang="zh-CN" sz="2000" dirty="0">
                <a:latin typeface="微软雅黑"/>
                <a:ea typeface="微软雅黑"/>
                <a:cs typeface="微软雅黑"/>
              </a:rPr>
              <a:t>2-3</a:t>
            </a:r>
            <a:r>
              <a:rPr lang="zh-CN" altLang="en-US" sz="2000" dirty="0">
                <a:latin typeface="微软雅黑"/>
                <a:ea typeface="微软雅黑"/>
                <a:cs typeface="微软雅黑"/>
              </a:rPr>
              <a:t>左右（常用的有</a:t>
            </a:r>
            <a:r>
              <a:rPr lang="en-US" altLang="zh-CN" sz="2000" dirty="0">
                <a:latin typeface="微软雅黑"/>
                <a:ea typeface="微软雅黑"/>
                <a:cs typeface="微软雅黑"/>
              </a:rPr>
              <a:t>2</a:t>
            </a:r>
            <a:r>
              <a:rPr lang="zh-CN" altLang="en-US" sz="2000" dirty="0">
                <a:latin typeface="微软雅黑"/>
                <a:ea typeface="微软雅黑"/>
                <a:cs typeface="微软雅黑"/>
              </a:rPr>
              <a:t>：</a:t>
            </a:r>
            <a:r>
              <a:rPr lang="en-US" altLang="zh-CN" sz="2000" dirty="0">
                <a:latin typeface="微软雅黑"/>
                <a:ea typeface="微软雅黑"/>
                <a:cs typeface="微软雅黑"/>
              </a:rPr>
              <a:t>1</a:t>
            </a:r>
            <a:r>
              <a:rPr lang="zh-CN" altLang="en-US" sz="2000" dirty="0">
                <a:latin typeface="微软雅黑"/>
                <a:ea typeface="微软雅黑"/>
                <a:cs typeface="微软雅黑"/>
              </a:rPr>
              <a:t>，</a:t>
            </a:r>
            <a:r>
              <a:rPr lang="en-US" altLang="zh-CN" sz="2000" dirty="0">
                <a:latin typeface="微软雅黑"/>
                <a:ea typeface="微软雅黑"/>
                <a:cs typeface="微软雅黑"/>
              </a:rPr>
              <a:t>3</a:t>
            </a:r>
            <a:r>
              <a:rPr lang="zh-CN" altLang="en-US" sz="2000" dirty="0">
                <a:latin typeface="微软雅黑"/>
                <a:ea typeface="微软雅黑"/>
                <a:cs typeface="微软雅黑"/>
              </a:rPr>
              <a:t>：</a:t>
            </a:r>
            <a:r>
              <a:rPr lang="en-US" altLang="zh-CN" sz="2000" dirty="0">
                <a:latin typeface="微软雅黑"/>
                <a:ea typeface="微软雅黑"/>
                <a:cs typeface="微软雅黑"/>
              </a:rPr>
              <a:t>1</a:t>
            </a:r>
            <a:r>
              <a:rPr lang="zh-CN" altLang="en-US" sz="2000" dirty="0">
                <a:latin typeface="微软雅黑"/>
                <a:ea typeface="微软雅黑"/>
                <a:cs typeface="微软雅黑"/>
              </a:rPr>
              <a:t>）。宽窄比较大时，阅读设备更容易分辨宽单元和窄单元，因此比较容易阅读。</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21</a:t>
            </a:fld>
            <a:endParaRPr lang="zh-CN" altLang="en-US" dirty="0"/>
          </a:p>
        </p:txBody>
      </p:sp>
      <p:sp>
        <p:nvSpPr>
          <p:cNvPr id="4" name="标题 3"/>
          <p:cNvSpPr>
            <a:spLocks noGrp="1"/>
          </p:cNvSpPr>
          <p:nvPr>
            <p:ph type="title"/>
          </p:nvPr>
        </p:nvSpPr>
        <p:spPr/>
        <p:txBody>
          <a:bodyPr/>
          <a:lstStyle/>
          <a:p>
            <a:r>
              <a:rPr kumimoji="1" lang="zh-CN" altLang="en-US" dirty="0"/>
              <a:t>一维条形码：基本概念</a:t>
            </a:r>
          </a:p>
        </p:txBody>
      </p:sp>
    </p:spTree>
    <p:extLst>
      <p:ext uri="{BB962C8B-B14F-4D97-AF65-F5344CB8AC3E}">
        <p14:creationId xmlns:p14="http://schemas.microsoft.com/office/powerpoint/2010/main" val="1354230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00000"/>
              </a:lnSpc>
              <a:spcBef>
                <a:spcPct val="20000"/>
              </a:spcBef>
            </a:pPr>
            <a:r>
              <a:rPr kumimoji="1" lang="zh-CN" altLang="en-US" sz="2000" dirty="0">
                <a:solidFill>
                  <a:srgbClr val="C00000"/>
                </a:solidFill>
                <a:latin typeface="微软雅黑"/>
                <a:ea typeface="微软雅黑"/>
                <a:cs typeface="微软雅黑"/>
              </a:rPr>
              <a:t>对比度（</a:t>
            </a:r>
            <a:r>
              <a:rPr kumimoji="1" lang="en-US" altLang="zh-CN" sz="2000" dirty="0">
                <a:solidFill>
                  <a:srgbClr val="C00000"/>
                </a:solidFill>
                <a:latin typeface="微软雅黑"/>
                <a:ea typeface="微软雅黑"/>
                <a:cs typeface="微软雅黑"/>
              </a:rPr>
              <a:t>PCS</a:t>
            </a:r>
            <a:r>
              <a:rPr kumimoji="1" lang="zh-CN" altLang="en-US" sz="2000" dirty="0">
                <a:solidFill>
                  <a:srgbClr val="C00000"/>
                </a:solidFill>
                <a:latin typeface="微软雅黑"/>
                <a:ea typeface="微软雅黑"/>
                <a:cs typeface="微软雅黑"/>
              </a:rPr>
              <a:t>）</a:t>
            </a:r>
            <a:r>
              <a:rPr kumimoji="1" lang="zh-CN" altLang="en-US" sz="2000" dirty="0">
                <a:solidFill>
                  <a:srgbClr val="003366"/>
                </a:solidFill>
                <a:latin typeface="微软雅黑"/>
                <a:ea typeface="微软雅黑"/>
                <a:cs typeface="微软雅黑"/>
              </a:rPr>
              <a:t>：</a:t>
            </a:r>
            <a:r>
              <a:rPr kumimoji="1" lang="zh-CN" altLang="en-US" sz="2000" dirty="0">
                <a:solidFill>
                  <a:schemeClr val="tx1">
                    <a:lumMod val="95000"/>
                    <a:lumOff val="5000"/>
                  </a:schemeClr>
                </a:solidFill>
                <a:latin typeface="微软雅黑"/>
                <a:ea typeface="微软雅黑"/>
                <a:cs typeface="微软雅黑"/>
              </a:rPr>
              <a:t>条码符号的光学指标，</a:t>
            </a:r>
            <a:r>
              <a:rPr kumimoji="1" lang="en-US" altLang="zh-CN" sz="2000" dirty="0">
                <a:solidFill>
                  <a:schemeClr val="tx1">
                    <a:lumMod val="95000"/>
                    <a:lumOff val="5000"/>
                  </a:schemeClr>
                </a:solidFill>
                <a:latin typeface="微软雅黑"/>
                <a:ea typeface="微软雅黑"/>
                <a:cs typeface="微软雅黑"/>
              </a:rPr>
              <a:t>PCS</a:t>
            </a:r>
            <a:r>
              <a:rPr kumimoji="1" lang="zh-CN" altLang="en-US" sz="2000" dirty="0">
                <a:solidFill>
                  <a:schemeClr val="tx1">
                    <a:lumMod val="95000"/>
                    <a:lumOff val="5000"/>
                  </a:schemeClr>
                </a:solidFill>
                <a:latin typeface="微软雅黑"/>
                <a:ea typeface="微软雅黑"/>
                <a:cs typeface="微软雅黑"/>
              </a:rPr>
              <a:t>值越大则条码的光学特性越好。</a:t>
            </a:r>
            <a:endParaRPr kumimoji="1" lang="en-US" altLang="zh-CN" sz="2000" dirty="0">
              <a:solidFill>
                <a:schemeClr val="tx1">
                  <a:lumMod val="95000"/>
                  <a:lumOff val="5000"/>
                </a:schemeClr>
              </a:solidFill>
              <a:latin typeface="微软雅黑"/>
              <a:ea typeface="微软雅黑"/>
              <a:cs typeface="微软雅黑"/>
            </a:endParaRPr>
          </a:p>
          <a:p>
            <a:pPr marL="0" indent="0" algn="ctr">
              <a:lnSpc>
                <a:spcPct val="100000"/>
              </a:lnSpc>
              <a:spcBef>
                <a:spcPct val="20000"/>
              </a:spcBef>
              <a:buNone/>
            </a:pPr>
            <a:r>
              <a:rPr kumimoji="1" lang="en-US" altLang="zh-CN" sz="2000" dirty="0">
                <a:solidFill>
                  <a:schemeClr val="tx1">
                    <a:lumMod val="95000"/>
                    <a:lumOff val="5000"/>
                  </a:schemeClr>
                </a:solidFill>
                <a:latin typeface="微软雅黑"/>
                <a:ea typeface="微软雅黑"/>
                <a:cs typeface="微软雅黑"/>
              </a:rPr>
              <a:t>PCS</a:t>
            </a:r>
            <a:r>
              <a:rPr kumimoji="1" lang="zh-CN" altLang="en-US" sz="2000" dirty="0">
                <a:solidFill>
                  <a:schemeClr val="tx1">
                    <a:lumMod val="95000"/>
                    <a:lumOff val="5000"/>
                  </a:schemeClr>
                </a:solidFill>
                <a:latin typeface="微软雅黑"/>
                <a:ea typeface="微软雅黑"/>
                <a:cs typeface="微软雅黑"/>
              </a:rPr>
              <a:t>＝</a:t>
            </a:r>
            <a:r>
              <a:rPr kumimoji="1" lang="en-US" altLang="zh-CN" sz="2000" dirty="0">
                <a:solidFill>
                  <a:schemeClr val="tx1">
                    <a:lumMod val="95000"/>
                    <a:lumOff val="5000"/>
                  </a:schemeClr>
                </a:solidFill>
                <a:latin typeface="微软雅黑"/>
                <a:ea typeface="微软雅黑"/>
                <a:cs typeface="微软雅黑"/>
              </a:rPr>
              <a:t>(RL-RD)/RL</a:t>
            </a:r>
            <a:r>
              <a:rPr lang="en-US" altLang="zh-CN" sz="2000" dirty="0">
                <a:latin typeface="Calibri" charset="0"/>
              </a:rPr>
              <a:t>×100% </a:t>
            </a:r>
            <a:r>
              <a:rPr lang="zh-CN" altLang="en-US" sz="2000" dirty="0">
                <a:latin typeface="Calibri" charset="0"/>
              </a:rPr>
              <a:t>（</a:t>
            </a:r>
            <a:r>
              <a:rPr lang="en-US" altLang="zh-CN" sz="2000" dirty="0">
                <a:latin typeface="Calibri" charset="0"/>
              </a:rPr>
              <a:t>RL:</a:t>
            </a:r>
            <a:r>
              <a:rPr lang="zh-CN" altLang="en-US" sz="2000" dirty="0">
                <a:latin typeface="Calibri" charset="0"/>
              </a:rPr>
              <a:t>条形码反射率，</a:t>
            </a:r>
            <a:r>
              <a:rPr lang="en-US" altLang="zh-CN" sz="2000" dirty="0">
                <a:latin typeface="Calibri" charset="0"/>
              </a:rPr>
              <a:t>RD:</a:t>
            </a:r>
            <a:r>
              <a:rPr lang="zh-CN" altLang="en-US" sz="2000" dirty="0">
                <a:latin typeface="Calibri" charset="0"/>
              </a:rPr>
              <a:t>空气反射率）</a:t>
            </a:r>
            <a:endParaRPr lang="en-US" altLang="zh-CN" sz="2000" dirty="0">
              <a:latin typeface="微软雅黑"/>
              <a:ea typeface="微软雅黑"/>
              <a:cs typeface="微软雅黑"/>
            </a:endParaRPr>
          </a:p>
          <a:p>
            <a:pPr>
              <a:lnSpc>
                <a:spcPct val="100000"/>
              </a:lnSpc>
            </a:pPr>
            <a:r>
              <a:rPr kumimoji="1" lang="zh-CN" altLang="en-US" sz="2000" dirty="0">
                <a:solidFill>
                  <a:srgbClr val="C00000"/>
                </a:solidFill>
                <a:latin typeface="微软雅黑"/>
                <a:ea typeface="微软雅黑"/>
                <a:cs typeface="微软雅黑"/>
              </a:rPr>
              <a:t>条码长度</a:t>
            </a:r>
            <a:r>
              <a:rPr kumimoji="1" lang="zh-CN" altLang="zh-CN" sz="2000" dirty="0">
                <a:solidFill>
                  <a:srgbClr val="003366"/>
                </a:solidFill>
                <a:latin typeface="微软雅黑"/>
                <a:ea typeface="微软雅黑"/>
                <a:cs typeface="微软雅黑"/>
              </a:rPr>
              <a:t>：</a:t>
            </a:r>
            <a:r>
              <a:rPr kumimoji="1" lang="zh-CN" altLang="en-US" sz="2000" dirty="0">
                <a:latin typeface="微软雅黑"/>
                <a:ea typeface="微软雅黑"/>
                <a:cs typeface="微软雅黑"/>
              </a:rPr>
              <a:t>从条码起始符前缘到终止符后缘的长度。</a:t>
            </a:r>
            <a:endParaRPr kumimoji="1" lang="en-US" altLang="zh-CN" sz="2000" dirty="0">
              <a:latin typeface="微软雅黑"/>
              <a:ea typeface="微软雅黑"/>
              <a:cs typeface="微软雅黑"/>
            </a:endParaRPr>
          </a:p>
          <a:p>
            <a:pPr>
              <a:lnSpc>
                <a:spcPct val="100000"/>
              </a:lnSpc>
            </a:pPr>
            <a:r>
              <a:rPr kumimoji="1" lang="zh-CN" altLang="en-US" sz="2000" dirty="0">
                <a:solidFill>
                  <a:srgbClr val="C00000"/>
                </a:solidFill>
                <a:latin typeface="微软雅黑"/>
                <a:ea typeface="微软雅黑"/>
                <a:cs typeface="微软雅黑"/>
              </a:rPr>
              <a:t>条码密度</a:t>
            </a:r>
            <a:r>
              <a:rPr kumimoji="1" lang="zh-CN" altLang="zh-CN" sz="2000" dirty="0">
                <a:latin typeface="微软雅黑"/>
                <a:ea typeface="微软雅黑"/>
                <a:cs typeface="微软雅黑"/>
              </a:rPr>
              <a:t>：</a:t>
            </a:r>
            <a:r>
              <a:rPr kumimoji="1" lang="zh-CN" altLang="en-US" sz="2000" dirty="0">
                <a:latin typeface="微软雅黑"/>
                <a:ea typeface="微软雅黑"/>
                <a:cs typeface="微软雅黑"/>
              </a:rPr>
              <a:t>单位长度的条码所表示的字符个数。</a:t>
            </a:r>
            <a:endParaRPr kumimoji="1" lang="en-US" altLang="zh-CN" sz="2000" dirty="0">
              <a:latin typeface="微软雅黑"/>
              <a:ea typeface="微软雅黑"/>
              <a:cs typeface="微软雅黑"/>
            </a:endParaRPr>
          </a:p>
          <a:p>
            <a:pPr>
              <a:lnSpc>
                <a:spcPct val="100000"/>
              </a:lnSpc>
            </a:pPr>
            <a:r>
              <a:rPr kumimoji="1" lang="zh-CN" altLang="en-US" sz="2000" dirty="0">
                <a:solidFill>
                  <a:srgbClr val="C00000"/>
                </a:solidFill>
                <a:latin typeface="微软雅黑"/>
                <a:ea typeface="微软雅黑"/>
                <a:cs typeface="微软雅黑"/>
              </a:rPr>
              <a:t>双向条码</a:t>
            </a:r>
            <a:r>
              <a:rPr kumimoji="1" lang="zh-CN" altLang="en-US" sz="2000" dirty="0">
                <a:latin typeface="微软雅黑"/>
                <a:ea typeface="微软雅黑"/>
                <a:cs typeface="微软雅黑"/>
              </a:rPr>
              <a:t>：条码的两段都可以作为扫描起点的。</a:t>
            </a:r>
            <a:endParaRPr kumimoji="1" lang="zh-CN" altLang="en-US" sz="2000" dirty="0">
              <a:solidFill>
                <a:schemeClr val="bg1"/>
              </a:solidFill>
              <a:latin typeface="微软雅黑"/>
              <a:ea typeface="微软雅黑"/>
              <a:cs typeface="微软雅黑"/>
            </a:endParaRPr>
          </a:p>
          <a:p>
            <a:pPr>
              <a:lnSpc>
                <a:spcPct val="100000"/>
              </a:lnSpc>
            </a:pPr>
            <a:r>
              <a:rPr kumimoji="1" lang="zh-CN" altLang="en-US" sz="2000" dirty="0">
                <a:solidFill>
                  <a:srgbClr val="C00000"/>
                </a:solidFill>
                <a:latin typeface="微软雅黑"/>
                <a:ea typeface="微软雅黑"/>
                <a:cs typeface="微软雅黑"/>
              </a:rPr>
              <a:t>中间分隔符</a:t>
            </a:r>
            <a:r>
              <a:rPr kumimoji="1" lang="zh-CN" altLang="en-US" sz="2000" dirty="0">
                <a:latin typeface="微软雅黑"/>
                <a:ea typeface="微软雅黑"/>
                <a:cs typeface="微软雅黑"/>
              </a:rPr>
              <a:t>：在条码符号中，位于两个相邻的条码符号之间且不代表任何信息的空。</a:t>
            </a:r>
          </a:p>
          <a:p>
            <a:pPr>
              <a:lnSpc>
                <a:spcPct val="100000"/>
              </a:lnSpc>
            </a:pPr>
            <a:r>
              <a:rPr kumimoji="1" lang="zh-CN" altLang="en-US" sz="2000" dirty="0">
                <a:solidFill>
                  <a:srgbClr val="C00000"/>
                </a:solidFill>
                <a:latin typeface="微软雅黑"/>
                <a:ea typeface="微软雅黑"/>
                <a:cs typeface="微软雅黑"/>
              </a:rPr>
              <a:t>连续性条码</a:t>
            </a:r>
            <a:r>
              <a:rPr kumimoji="1" lang="zh-CN" altLang="en-US" sz="2000" dirty="0">
                <a:latin typeface="微软雅黑"/>
                <a:ea typeface="微软雅黑"/>
                <a:cs typeface="微软雅黑"/>
              </a:rPr>
              <a:t>：在条码字符中，两个相邻的条码字符之间没有中间分隔符的条码。</a:t>
            </a:r>
          </a:p>
          <a:p>
            <a:pPr>
              <a:lnSpc>
                <a:spcPct val="100000"/>
              </a:lnSpc>
            </a:pPr>
            <a:r>
              <a:rPr kumimoji="1" lang="zh-CN" altLang="en-US" sz="2000" dirty="0">
                <a:solidFill>
                  <a:srgbClr val="C00000"/>
                </a:solidFill>
                <a:latin typeface="微软雅黑"/>
                <a:ea typeface="微软雅黑"/>
                <a:cs typeface="微软雅黑"/>
              </a:rPr>
              <a:t>非连续性条码</a:t>
            </a:r>
            <a:r>
              <a:rPr kumimoji="1" lang="zh-CN" altLang="en-US" sz="2000" dirty="0">
                <a:latin typeface="微软雅黑"/>
                <a:ea typeface="微软雅黑"/>
                <a:cs typeface="微软雅黑"/>
              </a:rPr>
              <a:t>：在条码字符中，两个相邻的条码字符之间存在中间分隔符的条码</a:t>
            </a:r>
            <a:r>
              <a:rPr kumimoji="1" lang="zh-CN" altLang="en-US" sz="2000" dirty="0">
                <a:solidFill>
                  <a:srgbClr val="003366"/>
                </a:solidFill>
                <a:latin typeface="微软雅黑"/>
                <a:ea typeface="微软雅黑"/>
                <a:cs typeface="微软雅黑"/>
              </a:rPr>
              <a:t>。</a:t>
            </a:r>
            <a:endParaRPr kumimoji="1" lang="zh-CN" altLang="en-US" sz="2000" dirty="0">
              <a:latin typeface="微软雅黑"/>
              <a:ea typeface="微软雅黑"/>
              <a:cs typeface="微软雅黑"/>
            </a:endParaRPr>
          </a:p>
          <a:p>
            <a:pPr lvl="1">
              <a:lnSpc>
                <a:spcPct val="100000"/>
              </a:lnSpc>
              <a:spcBef>
                <a:spcPct val="20000"/>
              </a:spcBef>
              <a:buFont typeface="Arial" charset="0"/>
              <a:buChar char="–"/>
            </a:pPr>
            <a:endParaRPr lang="zh-CN" altLang="en-US" dirty="0">
              <a:latin typeface="微软雅黑"/>
              <a:ea typeface="微软雅黑"/>
              <a:cs typeface="微软雅黑"/>
            </a:endParaRPr>
          </a:p>
          <a:p>
            <a:pPr>
              <a:lnSpc>
                <a:spcPct val="100000"/>
              </a:lnSpc>
              <a:spcBef>
                <a:spcPct val="20000"/>
              </a:spcBef>
              <a:buFont typeface="Arial" charset="0"/>
              <a:buChar char="•"/>
            </a:pPr>
            <a:endParaRPr lang="zh-CN" altLang="en-US" sz="2000"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22</a:t>
            </a:fld>
            <a:endParaRPr lang="zh-CN" altLang="en-US" dirty="0"/>
          </a:p>
        </p:txBody>
      </p:sp>
      <p:sp>
        <p:nvSpPr>
          <p:cNvPr id="4" name="标题 3"/>
          <p:cNvSpPr>
            <a:spLocks noGrp="1"/>
          </p:cNvSpPr>
          <p:nvPr>
            <p:ph type="title"/>
          </p:nvPr>
        </p:nvSpPr>
        <p:spPr/>
        <p:txBody>
          <a:bodyPr/>
          <a:lstStyle/>
          <a:p>
            <a:r>
              <a:rPr kumimoji="1" lang="zh-CN" altLang="en-US" dirty="0"/>
              <a:t>一维条形码：基本概念（续）</a:t>
            </a:r>
          </a:p>
        </p:txBody>
      </p:sp>
    </p:spTree>
    <p:extLst>
      <p:ext uri="{BB962C8B-B14F-4D97-AF65-F5344CB8AC3E}">
        <p14:creationId xmlns:p14="http://schemas.microsoft.com/office/powerpoint/2010/main" val="2506181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Calibri" charset="0"/>
              </a:rPr>
              <a:t>激光扫描仪通过一个激光二极管发出一束光线，照射到一个旋转的棱镜或来回摆动的镜子上，反射后的光线穿过阅读窗照射到条码表面，光线经过条或空的反射后返回阅读器，由一个镜子进行采集、聚焦，通过光电转换器转换成电信号，该信号将通过扫描期或终端上的译码软件进行译码。</a:t>
            </a: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23</a:t>
            </a:fld>
            <a:endParaRPr lang="zh-CN" altLang="en-US" dirty="0"/>
          </a:p>
        </p:txBody>
      </p:sp>
      <p:sp>
        <p:nvSpPr>
          <p:cNvPr id="4" name="标题 3"/>
          <p:cNvSpPr>
            <a:spLocks noGrp="1"/>
          </p:cNvSpPr>
          <p:nvPr>
            <p:ph type="title"/>
          </p:nvPr>
        </p:nvSpPr>
        <p:spPr/>
        <p:txBody>
          <a:bodyPr/>
          <a:lstStyle/>
          <a:p>
            <a:r>
              <a:rPr kumimoji="1" lang="zh-CN" altLang="en-US" dirty="0"/>
              <a:t>一维条形码</a:t>
            </a:r>
            <a:r>
              <a:rPr kumimoji="1" lang="zh-CN" altLang="zh-CN" dirty="0"/>
              <a:t>：</a:t>
            </a:r>
            <a:r>
              <a:rPr kumimoji="1" lang="zh-CN" altLang="en-US" dirty="0"/>
              <a:t>译码原理</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15" y="3905592"/>
            <a:ext cx="7351088" cy="2546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098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24</a:t>
            </a:fld>
            <a:endParaRPr lang="zh-CN" altLang="en-US" dirty="0"/>
          </a:p>
        </p:txBody>
      </p:sp>
      <p:sp>
        <p:nvSpPr>
          <p:cNvPr id="4" name="标题 3"/>
          <p:cNvSpPr>
            <a:spLocks noGrp="1"/>
          </p:cNvSpPr>
          <p:nvPr>
            <p:ph type="title"/>
          </p:nvPr>
        </p:nvSpPr>
        <p:spPr/>
        <p:txBody>
          <a:bodyPr/>
          <a:lstStyle/>
          <a:p>
            <a:r>
              <a:rPr kumimoji="1" lang="zh-CN" altLang="en-US" dirty="0"/>
              <a:t>一维条形码：</a:t>
            </a:r>
            <a:br>
              <a:rPr kumimoji="1" lang="en-US" altLang="zh-CN" dirty="0"/>
            </a:br>
            <a:r>
              <a:rPr kumimoji="1" lang="en-US" altLang="zh-CN" dirty="0"/>
              <a:t>	</a:t>
            </a:r>
            <a:r>
              <a:rPr kumimoji="1" lang="zh-CN" altLang="en-US" dirty="0"/>
              <a:t>典型一维条形码制比较</a:t>
            </a:r>
          </a:p>
        </p:txBody>
      </p:sp>
      <p:pic>
        <p:nvPicPr>
          <p:cNvPr id="5" name="图片 8" descr="图片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98155"/>
            <a:ext cx="7813675" cy="426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950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latin typeface="微软雅黑"/>
                <a:ea typeface="微软雅黑"/>
                <a:cs typeface="微软雅黑"/>
              </a:rPr>
              <a:t>二维码</a:t>
            </a:r>
            <a:r>
              <a:rPr lang="zh-CN" altLang="en-US" dirty="0">
                <a:latin typeface="微软雅黑"/>
                <a:ea typeface="微软雅黑"/>
                <a:cs typeface="微软雅黑"/>
              </a:rPr>
              <a:t>利用某种特定的几何图形按一定规律在平面（二维方向上）分布的黑白相间的图形记录数据符号信息的；在代码编制上巧妙地利用构成计算机内部逻辑基础的“</a:t>
            </a:r>
            <a:r>
              <a:rPr lang="en-US" altLang="zh-CN" dirty="0">
                <a:latin typeface="微软雅黑"/>
                <a:ea typeface="微软雅黑"/>
                <a:cs typeface="微软雅黑"/>
              </a:rPr>
              <a:t>0”</a:t>
            </a:r>
            <a:r>
              <a:rPr lang="zh-CN" altLang="en-US" dirty="0">
                <a:latin typeface="微软雅黑"/>
                <a:ea typeface="微软雅黑"/>
                <a:cs typeface="微软雅黑"/>
              </a:rPr>
              <a:t>、“</a:t>
            </a:r>
            <a:r>
              <a:rPr lang="en-US" altLang="zh-CN" dirty="0">
                <a:latin typeface="微软雅黑"/>
                <a:ea typeface="微软雅黑"/>
                <a:cs typeface="微软雅黑"/>
              </a:rPr>
              <a:t>1”</a:t>
            </a:r>
            <a:r>
              <a:rPr lang="zh-CN" altLang="en-US" dirty="0">
                <a:latin typeface="微软雅黑"/>
                <a:ea typeface="微软雅黑"/>
                <a:cs typeface="微软雅黑"/>
              </a:rPr>
              <a:t>比特流的概念，使用若干个与二进制相对应的几何形体来表示文字数值信息，通过图象输入设备或光电扫描设备自动识读以实现信息自动处理。</a:t>
            </a:r>
            <a:endParaRPr lang="en-US" altLang="zh-CN" dirty="0">
              <a:latin typeface="微软雅黑"/>
              <a:ea typeface="微软雅黑"/>
              <a:cs typeface="微软雅黑"/>
            </a:endParaRPr>
          </a:p>
          <a:p>
            <a:endParaRPr lang="en-US" altLang="zh-CN" dirty="0">
              <a:latin typeface="微软雅黑"/>
              <a:ea typeface="微软雅黑"/>
              <a:cs typeface="微软雅黑"/>
            </a:endParaRPr>
          </a:p>
          <a:p>
            <a:r>
              <a:rPr lang="zh-CN" altLang="en-US" dirty="0">
                <a:latin typeface="微软雅黑"/>
                <a:ea typeface="微软雅黑"/>
                <a:cs typeface="微软雅黑"/>
              </a:rPr>
              <a:t>二维码具有条码技术的一些共性：每种码制有其特定的字符集；每个字符占有一定的宽度；具有一定的校验功能等。同时还具有对不同行的信息自动识别功能、以及处理图形旋转变化等特点。 </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25</a:t>
            </a:fld>
            <a:endParaRPr lang="zh-CN" altLang="en-US" dirty="0"/>
          </a:p>
        </p:txBody>
      </p:sp>
      <p:sp>
        <p:nvSpPr>
          <p:cNvPr id="4" name="标题 3"/>
          <p:cNvSpPr>
            <a:spLocks noGrp="1"/>
          </p:cNvSpPr>
          <p:nvPr>
            <p:ph type="title"/>
          </p:nvPr>
        </p:nvSpPr>
        <p:spPr/>
        <p:txBody>
          <a:bodyPr/>
          <a:lstStyle/>
          <a:p>
            <a:r>
              <a:rPr kumimoji="1" lang="zh-CN" altLang="en-US" dirty="0"/>
              <a:t>条形码技术：二维条形码</a:t>
            </a:r>
          </a:p>
        </p:txBody>
      </p:sp>
    </p:spTree>
    <p:extLst>
      <p:ext uri="{BB962C8B-B14F-4D97-AF65-F5344CB8AC3E}">
        <p14:creationId xmlns:p14="http://schemas.microsoft.com/office/powerpoint/2010/main" val="99450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latin typeface="微软雅黑"/>
                <a:ea typeface="微软雅黑"/>
                <a:cs typeface="微软雅黑"/>
              </a:rPr>
              <a:t>目前，世界上应用最多的二维条码符号有</a:t>
            </a:r>
            <a:r>
              <a:rPr lang="en-US" altLang="zh-CN" dirty="0">
                <a:latin typeface="微软雅黑"/>
                <a:ea typeface="微软雅黑"/>
                <a:cs typeface="微软雅黑"/>
              </a:rPr>
              <a:t>Aztec Code</a:t>
            </a:r>
            <a:r>
              <a:rPr lang="zh-CN" altLang="en-US" dirty="0">
                <a:latin typeface="微软雅黑"/>
                <a:ea typeface="微软雅黑"/>
                <a:cs typeface="微软雅黑"/>
              </a:rPr>
              <a:t>、</a:t>
            </a:r>
            <a:r>
              <a:rPr lang="en-US" altLang="zh-CN" dirty="0">
                <a:latin typeface="微软雅黑"/>
                <a:ea typeface="微软雅黑"/>
                <a:cs typeface="微软雅黑"/>
              </a:rPr>
              <a:t>PDF147</a:t>
            </a:r>
            <a:r>
              <a:rPr lang="zh-CN" altLang="en-US" dirty="0">
                <a:latin typeface="微软雅黑"/>
                <a:ea typeface="微软雅黑"/>
                <a:cs typeface="微软雅黑"/>
              </a:rPr>
              <a:t>、</a:t>
            </a:r>
            <a:r>
              <a:rPr lang="en-US" altLang="zh-CN" dirty="0">
                <a:latin typeface="微软雅黑"/>
                <a:ea typeface="微软雅黑"/>
                <a:cs typeface="微软雅黑"/>
              </a:rPr>
              <a:t>Data Matrix</a:t>
            </a:r>
            <a:r>
              <a:rPr lang="zh-CN" altLang="en-US" dirty="0">
                <a:latin typeface="微软雅黑"/>
                <a:ea typeface="微软雅黑"/>
                <a:cs typeface="微软雅黑"/>
              </a:rPr>
              <a:t>、</a:t>
            </a:r>
            <a:r>
              <a:rPr lang="en-US" altLang="zh-CN" dirty="0">
                <a:latin typeface="微软雅黑"/>
                <a:ea typeface="微软雅黑"/>
                <a:cs typeface="微软雅黑"/>
              </a:rPr>
              <a:t>QR Code</a:t>
            </a:r>
            <a:r>
              <a:rPr lang="zh-CN" altLang="en-US" dirty="0">
                <a:latin typeface="微软雅黑"/>
                <a:ea typeface="微软雅黑"/>
                <a:cs typeface="微软雅黑"/>
              </a:rPr>
              <a:t>、</a:t>
            </a:r>
            <a:r>
              <a:rPr lang="en-US" altLang="zh-CN" dirty="0">
                <a:latin typeface="微软雅黑"/>
                <a:ea typeface="微软雅黑"/>
                <a:cs typeface="微软雅黑"/>
              </a:rPr>
              <a:t>Code16K</a:t>
            </a:r>
            <a:r>
              <a:rPr lang="zh-CN" altLang="en-US" dirty="0">
                <a:latin typeface="微软雅黑"/>
                <a:ea typeface="微软雅黑"/>
                <a:cs typeface="微软雅黑"/>
              </a:rPr>
              <a:t>等。</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26</a:t>
            </a:fld>
            <a:endParaRPr lang="zh-CN" altLang="en-US" dirty="0"/>
          </a:p>
        </p:txBody>
      </p:sp>
      <p:sp>
        <p:nvSpPr>
          <p:cNvPr id="4" name="标题 3"/>
          <p:cNvSpPr>
            <a:spLocks noGrp="1"/>
          </p:cNvSpPr>
          <p:nvPr>
            <p:ph type="title"/>
          </p:nvPr>
        </p:nvSpPr>
        <p:spPr/>
        <p:txBody>
          <a:bodyPr/>
          <a:lstStyle/>
          <a:p>
            <a:r>
              <a:rPr kumimoji="1" lang="zh-CN" altLang="en-US" dirty="0"/>
              <a:t>条形码技术：二维条形码</a:t>
            </a:r>
          </a:p>
        </p:txBody>
      </p:sp>
      <p:grpSp>
        <p:nvGrpSpPr>
          <p:cNvPr id="5" name="组合 7"/>
          <p:cNvGrpSpPr>
            <a:grpSpLocks/>
          </p:cNvGrpSpPr>
          <p:nvPr/>
        </p:nvGrpSpPr>
        <p:grpSpPr bwMode="auto">
          <a:xfrm>
            <a:off x="3744098" y="4437063"/>
            <a:ext cx="1295400" cy="1897062"/>
            <a:chOff x="6732240" y="2659608"/>
            <a:chExt cx="1296144" cy="1896394"/>
          </a:xfrm>
        </p:grpSpPr>
        <p:pic>
          <p:nvPicPr>
            <p:cNvPr id="6" name="Picture 8" descr="http://www.racoindustries.com/barcodegenerator/2d/barcode-image.axd?S=Code16k&amp;BH=0.5&amp;BW=0.02&amp;BM=0.25&amp;C=Internet+of+Things&amp;C16KM=Mode1&amp;IFMT=Gif&amp;QZ=0.25&amp;TM=0.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2659608"/>
              <a:ext cx="1008112" cy="1576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13"/>
            <p:cNvSpPr txBox="1">
              <a:spLocks noChangeArrowheads="1"/>
            </p:cNvSpPr>
            <p:nvPr/>
          </p:nvSpPr>
          <p:spPr bwMode="auto">
            <a:xfrm>
              <a:off x="6732240" y="4186245"/>
              <a:ext cx="1296144" cy="369757"/>
            </a:xfrm>
            <a:prstGeom prst="rect">
              <a:avLst/>
            </a:prstGeom>
            <a:noFill/>
            <a:ln w="9525">
              <a:noFill/>
              <a:miter lim="800000"/>
              <a:headEnd/>
              <a:tailEnd/>
            </a:ln>
          </p:spPr>
          <p:txBody>
            <a:bodyPr>
              <a:spAutoFit/>
            </a:bodyPr>
            <a:lstStyle/>
            <a:p>
              <a:pPr>
                <a:defRPr/>
              </a:pPr>
              <a:r>
                <a:rPr lang="en-US" altLang="zh-CN">
                  <a:latin typeface="+mn-lt"/>
                  <a:ea typeface="宋体" pitchFamily="2" charset="-122"/>
                  <a:cs typeface="+mn-cs"/>
                </a:rPr>
                <a:t>Code 16K</a:t>
              </a:r>
            </a:p>
          </p:txBody>
        </p:sp>
      </p:grpSp>
      <p:grpSp>
        <p:nvGrpSpPr>
          <p:cNvPr id="8" name="组合 5"/>
          <p:cNvGrpSpPr>
            <a:grpSpLocks/>
          </p:cNvGrpSpPr>
          <p:nvPr/>
        </p:nvGrpSpPr>
        <p:grpSpPr bwMode="auto">
          <a:xfrm>
            <a:off x="1943873" y="4868863"/>
            <a:ext cx="1295400" cy="1398587"/>
            <a:chOff x="5076056" y="3026666"/>
            <a:chExt cx="1296144" cy="1398034"/>
          </a:xfrm>
        </p:grpSpPr>
        <p:pic>
          <p:nvPicPr>
            <p:cNvPr id="9" name="Picture 4" descr="http://www.racoindustries.com/barcodegenerator/2d/barcode-image.axd?S=DataMatrix&amp;BM=0.25&amp;C=Internet+of+Things&amp;DME=Auto&amp;DMF=Auto&amp;IFMT=Gif&amp;QZ=0.25&amp;TM=0.25&amp;MS=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026666"/>
              <a:ext cx="1143000" cy="1143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1"/>
            <p:cNvSpPr txBox="1">
              <a:spLocks noChangeArrowheads="1"/>
            </p:cNvSpPr>
            <p:nvPr/>
          </p:nvSpPr>
          <p:spPr bwMode="auto">
            <a:xfrm>
              <a:off x="5076056" y="4054959"/>
              <a:ext cx="1296144" cy="369741"/>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dirty="0">
                  <a:latin typeface="Calibri" charset="0"/>
                </a:rPr>
                <a:t>Data Matrix</a:t>
              </a:r>
              <a:endParaRPr lang="zh-CN" altLang="en-US" dirty="0">
                <a:latin typeface="Calibri" charset="0"/>
              </a:endParaRPr>
            </a:p>
          </p:txBody>
        </p:sp>
      </p:grpSp>
      <p:grpSp>
        <p:nvGrpSpPr>
          <p:cNvPr id="11" name="组合 4"/>
          <p:cNvGrpSpPr>
            <a:grpSpLocks/>
          </p:cNvGrpSpPr>
          <p:nvPr/>
        </p:nvGrpSpPr>
        <p:grpSpPr bwMode="auto">
          <a:xfrm>
            <a:off x="3455173" y="3068638"/>
            <a:ext cx="2095500" cy="1263650"/>
            <a:chOff x="2875140" y="3090663"/>
            <a:chExt cx="2095500" cy="1263671"/>
          </a:xfrm>
        </p:grpSpPr>
        <p:pic>
          <p:nvPicPr>
            <p:cNvPr id="12" name="Picture 2" descr="http://www.racoindustries.com/barcodegenerator/2d/barcode-image.axd?S=Pdf417&amp;BR=3&amp;BW=0.02&amp;BM=0.25&amp;C=123456789&amp;IFMT=Gif&amp;PDFC=0&amp;PDFCT=Auto&amp;PDFEC=Level0&amp;PDFR=0&amp;QZ=0.25&amp;TM=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5140" y="3090663"/>
              <a:ext cx="2095500" cy="914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3275190" y="3984440"/>
              <a:ext cx="1295400" cy="369894"/>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Calibri" charset="0"/>
                </a:rPr>
                <a:t>PDF147</a:t>
              </a:r>
              <a:endParaRPr lang="zh-CN" altLang="en-US">
                <a:latin typeface="Calibri" charset="0"/>
              </a:endParaRPr>
            </a:p>
          </p:txBody>
        </p:sp>
      </p:grpSp>
      <p:grpSp>
        <p:nvGrpSpPr>
          <p:cNvPr id="14" name="组合 3"/>
          <p:cNvGrpSpPr>
            <a:grpSpLocks/>
          </p:cNvGrpSpPr>
          <p:nvPr/>
        </p:nvGrpSpPr>
        <p:grpSpPr bwMode="auto">
          <a:xfrm>
            <a:off x="1799410" y="3068638"/>
            <a:ext cx="1512888" cy="1625600"/>
            <a:chOff x="755576" y="2795744"/>
            <a:chExt cx="1512168" cy="1625046"/>
          </a:xfrm>
        </p:grpSpPr>
        <p:pic>
          <p:nvPicPr>
            <p:cNvPr id="15" name="Picture 6" descr="http://www.racoindustries.com/barcodegenerator/2d/barcode-image.axd?S=AztecCode&amp;ACEC=5&amp;ACF=Auto&amp;BM=0.25&amp;C=Internet+of+Things&amp;IFMT=Gif&amp;QZ=0.25&amp;TM=0.25&amp;MS=0.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2795744"/>
              <a:ext cx="1362075" cy="136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8"/>
            <p:cNvSpPr txBox="1">
              <a:spLocks noChangeArrowheads="1"/>
            </p:cNvSpPr>
            <p:nvPr/>
          </p:nvSpPr>
          <p:spPr bwMode="auto">
            <a:xfrm>
              <a:off x="755576" y="4051028"/>
              <a:ext cx="1512168" cy="369762"/>
            </a:xfrm>
            <a:prstGeom prst="rect">
              <a:avLst/>
            </a:prstGeom>
            <a:noFill/>
            <a:ln w="9525">
              <a:noFill/>
              <a:miter lim="800000"/>
              <a:headEnd/>
              <a:tailEnd/>
            </a:ln>
          </p:spPr>
          <p:txBody>
            <a:bodyPr>
              <a:spAutoFit/>
            </a:bodyPr>
            <a:lstStyle/>
            <a:p>
              <a:pPr>
                <a:defRPr/>
              </a:pPr>
              <a:r>
                <a:rPr lang="en-US" altLang="zh-CN">
                  <a:latin typeface="+mn-lt"/>
                  <a:ea typeface="宋体" pitchFamily="2" charset="-122"/>
                  <a:cs typeface="+mn-cs"/>
                </a:rPr>
                <a:t>Aztec Code</a:t>
              </a:r>
            </a:p>
          </p:txBody>
        </p:sp>
      </p:grpSp>
      <p:grpSp>
        <p:nvGrpSpPr>
          <p:cNvPr id="17" name="组合 9"/>
          <p:cNvGrpSpPr>
            <a:grpSpLocks/>
          </p:cNvGrpSpPr>
          <p:nvPr/>
        </p:nvGrpSpPr>
        <p:grpSpPr bwMode="auto">
          <a:xfrm>
            <a:off x="5760223" y="3068638"/>
            <a:ext cx="1409700" cy="1690687"/>
            <a:chOff x="743792" y="4556002"/>
            <a:chExt cx="1409700" cy="1690602"/>
          </a:xfrm>
        </p:grpSpPr>
        <p:pic>
          <p:nvPicPr>
            <p:cNvPr id="18" name="Picture 10" descr="http://www.racoindustries.com/barcodegenerator/2d/barcode-image.axd?S=QRCode&amp;BM=0.25&amp;C=Internet+of+Things&amp;IFMT=Gif&amp;QRE=Auto&amp;QREC=L&amp;QRV=Auto&amp;QZ=0.25&amp;TM=0.25&amp;MS=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792" y="4556002"/>
              <a:ext cx="1409700" cy="140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6"/>
            <p:cNvSpPr txBox="1">
              <a:spLocks noChangeArrowheads="1"/>
            </p:cNvSpPr>
            <p:nvPr/>
          </p:nvSpPr>
          <p:spPr bwMode="auto">
            <a:xfrm>
              <a:off x="850154" y="5876736"/>
              <a:ext cx="1296988" cy="369868"/>
            </a:xfrm>
            <a:prstGeom prst="rect">
              <a:avLst/>
            </a:prstGeom>
            <a:noFill/>
            <a:ln w="9525">
              <a:noFill/>
              <a:miter lim="800000"/>
              <a:headEnd/>
              <a:tailEnd/>
            </a:ln>
          </p:spPr>
          <p:txBody>
            <a:bodyPr>
              <a:spAutoFit/>
            </a:bodyPr>
            <a:lstStyle/>
            <a:p>
              <a:pPr>
                <a:defRPr/>
              </a:pPr>
              <a:r>
                <a:rPr lang="en-US" altLang="zh-CN">
                  <a:latin typeface="+mn-lt"/>
                  <a:ea typeface="宋体" pitchFamily="2" charset="-122"/>
                  <a:cs typeface="+mn-cs"/>
                </a:rPr>
                <a:t>QR Code</a:t>
              </a:r>
            </a:p>
          </p:txBody>
        </p:sp>
      </p:grpSp>
    </p:spTree>
    <p:extLst>
      <p:ext uri="{BB962C8B-B14F-4D97-AF65-F5344CB8AC3E}">
        <p14:creationId xmlns:p14="http://schemas.microsoft.com/office/powerpoint/2010/main" val="2556670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27</a:t>
            </a:fld>
            <a:endParaRPr lang="zh-CN" altLang="en-US" dirty="0"/>
          </a:p>
        </p:txBody>
      </p:sp>
      <p:sp>
        <p:nvSpPr>
          <p:cNvPr id="4" name="标题 3"/>
          <p:cNvSpPr>
            <a:spLocks noGrp="1"/>
          </p:cNvSpPr>
          <p:nvPr>
            <p:ph type="title"/>
          </p:nvPr>
        </p:nvSpPr>
        <p:spPr/>
        <p:txBody>
          <a:bodyPr/>
          <a:lstStyle/>
          <a:p>
            <a:r>
              <a:rPr kumimoji="1" lang="zh-CN" altLang="en-US" dirty="0"/>
              <a:t>条形码技术：二维条形码</a:t>
            </a:r>
          </a:p>
        </p:txBody>
      </p:sp>
      <p:pic>
        <p:nvPicPr>
          <p:cNvPr id="20" name="图片 19"/>
          <p:cNvPicPr>
            <a:picLocks noChangeAspect="1"/>
          </p:cNvPicPr>
          <p:nvPr/>
        </p:nvPicPr>
        <p:blipFill rotWithShape="1">
          <a:blip r:embed="rId2"/>
          <a:srcRect l="32100" r="30583" b="15234"/>
          <a:stretch/>
        </p:blipFill>
        <p:spPr>
          <a:xfrm>
            <a:off x="3314700" y="2433924"/>
            <a:ext cx="2343150" cy="2481953"/>
          </a:xfrm>
          <a:prstGeom prst="rect">
            <a:avLst/>
          </a:prstGeom>
        </p:spPr>
      </p:pic>
      <p:sp>
        <p:nvSpPr>
          <p:cNvPr id="5" name="文本框 4"/>
          <p:cNvSpPr txBox="1"/>
          <p:nvPr/>
        </p:nvSpPr>
        <p:spPr>
          <a:xfrm>
            <a:off x="1840522" y="4910599"/>
            <a:ext cx="5462954" cy="369332"/>
          </a:xfrm>
          <a:prstGeom prst="rect">
            <a:avLst/>
          </a:prstGeom>
          <a:noFill/>
        </p:spPr>
        <p:txBody>
          <a:bodyPr wrap="square" rtlCol="0">
            <a:spAutoFit/>
          </a:bodyPr>
          <a:lstStyle/>
          <a:p>
            <a:pPr algn="ctr"/>
            <a:r>
              <a:rPr lang="zh-CN" altLang="en-US" dirty="0"/>
              <a:t>“</a:t>
            </a:r>
            <a:r>
              <a:rPr lang="en-US" altLang="zh-CN" dirty="0"/>
              <a:t>Internet of Things</a:t>
            </a:r>
            <a:r>
              <a:rPr lang="zh-CN" altLang="en-US" dirty="0"/>
              <a:t>”二维条码</a:t>
            </a:r>
            <a:r>
              <a:rPr lang="en-US" altLang="zh-CN" dirty="0"/>
              <a:t>QR</a:t>
            </a:r>
            <a:r>
              <a:rPr lang="zh-CN" altLang="en-US" dirty="0"/>
              <a:t>编码实例</a:t>
            </a:r>
          </a:p>
        </p:txBody>
      </p:sp>
    </p:spTree>
    <p:extLst>
      <p:ext uri="{BB962C8B-B14F-4D97-AF65-F5344CB8AC3E}">
        <p14:creationId xmlns:p14="http://schemas.microsoft.com/office/powerpoint/2010/main" val="1834503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a:t>一维条形码特点：</a:t>
            </a:r>
            <a:endParaRPr kumimoji="1" lang="en-US" altLang="zh-CN" dirty="0"/>
          </a:p>
          <a:p>
            <a:pPr lvl="1"/>
            <a:r>
              <a:rPr kumimoji="1" lang="zh-CN" altLang="en-US" dirty="0"/>
              <a:t>可直接显示内容为英文、数字、简单符号；</a:t>
            </a:r>
            <a:endParaRPr kumimoji="1" lang="en-US" altLang="zh-CN" dirty="0"/>
          </a:p>
          <a:p>
            <a:pPr lvl="1"/>
            <a:r>
              <a:rPr kumimoji="1" lang="zh-CN" altLang="en-US" dirty="0"/>
              <a:t>贮存数据不多，主要依靠计算机中的关联数据库；</a:t>
            </a:r>
            <a:endParaRPr kumimoji="1" lang="en-US" altLang="zh-CN" dirty="0"/>
          </a:p>
          <a:p>
            <a:pPr lvl="1"/>
            <a:r>
              <a:rPr kumimoji="1" lang="zh-CN" altLang="en-US" dirty="0"/>
              <a:t>保密性能不高；</a:t>
            </a:r>
            <a:endParaRPr kumimoji="1" lang="en-US" altLang="zh-CN" dirty="0"/>
          </a:p>
          <a:p>
            <a:pPr lvl="1"/>
            <a:r>
              <a:rPr kumimoji="1" lang="zh-CN" altLang="en-US" dirty="0"/>
              <a:t>损污后可读性差。</a:t>
            </a:r>
            <a:endParaRPr kumimoji="1" lang="en-US" altLang="zh-CN" dirty="0"/>
          </a:p>
          <a:p>
            <a:endParaRPr kumimoji="1" lang="en-US" altLang="zh-CN" dirty="0"/>
          </a:p>
          <a:p>
            <a:r>
              <a:rPr kumimoji="1" lang="zh-CN" altLang="en-US" dirty="0"/>
              <a:t>二维条形码特点：</a:t>
            </a:r>
            <a:endParaRPr kumimoji="1" lang="en-US" altLang="zh-CN" dirty="0"/>
          </a:p>
          <a:p>
            <a:pPr lvl="1"/>
            <a:r>
              <a:rPr kumimoji="1" lang="zh-CN" altLang="en-US" dirty="0"/>
              <a:t>可直接显示英文、中文、数字、符号、图形；</a:t>
            </a:r>
            <a:endParaRPr kumimoji="1" lang="en-US" altLang="zh-CN" dirty="0"/>
          </a:p>
          <a:p>
            <a:pPr lvl="1"/>
            <a:r>
              <a:rPr kumimoji="1" lang="zh-CN" altLang="en-US" dirty="0"/>
              <a:t>贮存数据量大，可存放</a:t>
            </a:r>
            <a:r>
              <a:rPr kumimoji="1" lang="en-US" altLang="zh-CN" dirty="0"/>
              <a:t>1K</a:t>
            </a:r>
            <a:r>
              <a:rPr kumimoji="1" lang="zh-CN" altLang="en-US" dirty="0"/>
              <a:t>字符，可用扫描仪直接读取内容，无需另接数据库；</a:t>
            </a:r>
            <a:endParaRPr kumimoji="1" lang="en-US" altLang="zh-CN" dirty="0"/>
          </a:p>
          <a:p>
            <a:pPr lvl="1"/>
            <a:r>
              <a:rPr kumimoji="1" lang="zh-CN" altLang="en-US" dirty="0"/>
              <a:t>保密性高（可加密）；</a:t>
            </a:r>
            <a:endParaRPr kumimoji="1" lang="en-US" altLang="zh-CN" dirty="0"/>
          </a:p>
          <a:p>
            <a:pPr lvl="1"/>
            <a:r>
              <a:rPr kumimoji="1" lang="zh-CN" altLang="en-US" dirty="0"/>
              <a:t>安全级别最高时，损污</a:t>
            </a:r>
            <a:r>
              <a:rPr kumimoji="1" lang="en-US" altLang="zh-CN" dirty="0"/>
              <a:t>50%</a:t>
            </a:r>
            <a:r>
              <a:rPr kumimoji="1" lang="zh-CN" altLang="en-US" dirty="0"/>
              <a:t>仍可读取完整信息。</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28</a:t>
            </a:fld>
            <a:endParaRPr lang="zh-CN" altLang="en-US" dirty="0"/>
          </a:p>
        </p:txBody>
      </p:sp>
      <p:sp>
        <p:nvSpPr>
          <p:cNvPr id="4" name="标题 3"/>
          <p:cNvSpPr>
            <a:spLocks noGrp="1"/>
          </p:cNvSpPr>
          <p:nvPr>
            <p:ph type="title"/>
          </p:nvPr>
        </p:nvSpPr>
        <p:spPr/>
        <p:txBody>
          <a:bodyPr/>
          <a:lstStyle/>
          <a:p>
            <a:r>
              <a:rPr lang="zh-CN" altLang="en-US" dirty="0">
                <a:latin typeface="微软雅黑"/>
                <a:ea typeface="微软雅黑"/>
                <a:cs typeface="微软雅黑"/>
              </a:rPr>
              <a:t>一维条形码与二维条形码的比较</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1627276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solidFill>
                  <a:srgbClr val="0D0D0D"/>
                </a:solidFill>
              </a:rPr>
              <a:t>2.1 </a:t>
            </a:r>
            <a:r>
              <a:rPr lang="zh-CN" altLang="en-US" dirty="0">
                <a:solidFill>
                  <a:srgbClr val="0D0D0D"/>
                </a:solidFill>
              </a:rPr>
              <a:t>自动识别技术</a:t>
            </a:r>
            <a:endParaRPr lang="en-US" altLang="zh-CN" dirty="0">
              <a:solidFill>
                <a:srgbClr val="0D0D0D"/>
              </a:solidFill>
            </a:endParaRPr>
          </a:p>
          <a:p>
            <a:pPr lvl="1"/>
            <a:endParaRPr lang="en-US" altLang="zh-CN" sz="2400" dirty="0"/>
          </a:p>
          <a:p>
            <a:r>
              <a:rPr lang="zh-CN" altLang="zh-CN" sz="2800" dirty="0">
                <a:solidFill>
                  <a:srgbClr val="C00000"/>
                </a:solidFill>
              </a:rPr>
              <a:t>2</a:t>
            </a:r>
            <a:r>
              <a:rPr lang="en-US" altLang="zh-CN" sz="2800" dirty="0">
                <a:solidFill>
                  <a:srgbClr val="C00000"/>
                </a:solidFill>
              </a:rPr>
              <a:t>.2</a:t>
            </a:r>
            <a:r>
              <a:rPr lang="en-US" altLang="zh-CN" dirty="0">
                <a:solidFill>
                  <a:srgbClr val="C00000"/>
                </a:solidFill>
              </a:rPr>
              <a:t> </a:t>
            </a:r>
            <a:r>
              <a:rPr lang="en-US" altLang="zh-CN" sz="2800" dirty="0">
                <a:solidFill>
                  <a:srgbClr val="C00000"/>
                </a:solidFill>
              </a:rPr>
              <a:t>RFID</a:t>
            </a:r>
            <a:r>
              <a:rPr lang="zh-CN" altLang="en-US" sz="2800" dirty="0">
                <a:solidFill>
                  <a:srgbClr val="C00000"/>
                </a:solidFill>
              </a:rPr>
              <a:t>的历史和现状</a:t>
            </a:r>
            <a:endParaRPr lang="en-US" altLang="zh-CN" sz="2800" dirty="0">
              <a:solidFill>
                <a:srgbClr val="C00000"/>
              </a:solidFill>
            </a:endParaRPr>
          </a:p>
          <a:p>
            <a:pPr lvl="2"/>
            <a:endParaRPr lang="en-US" altLang="zh-CN" sz="2400" dirty="0"/>
          </a:p>
          <a:p>
            <a:r>
              <a:rPr lang="zh-CN" altLang="zh-CN" dirty="0"/>
              <a:t>2</a:t>
            </a:r>
            <a:r>
              <a:rPr lang="en-US" altLang="zh-CN" dirty="0"/>
              <a:t>.3 RFID</a:t>
            </a:r>
            <a:r>
              <a:rPr lang="zh-CN" altLang="en-US" dirty="0"/>
              <a:t>技术分析</a:t>
            </a:r>
            <a:endParaRPr lang="en-US" altLang="zh-CN" dirty="0"/>
          </a:p>
          <a:p>
            <a:pPr lvl="1"/>
            <a:endParaRPr lang="en-US" altLang="zh-CN" sz="2400" dirty="0"/>
          </a:p>
          <a:p>
            <a:r>
              <a:rPr lang="zh-CN" altLang="zh-CN" dirty="0"/>
              <a:t>2</a:t>
            </a:r>
            <a:r>
              <a:rPr lang="en-US" altLang="zh-CN" dirty="0"/>
              <a:t>.4 RFID</a:t>
            </a:r>
            <a:r>
              <a:rPr lang="zh-CN" altLang="en-US" dirty="0"/>
              <a:t>和物联网</a:t>
            </a:r>
          </a:p>
          <a:p>
            <a:endParaRPr lang="zh-CN" altLang="en-US" dirty="0"/>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29</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1104181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sz="2800" dirty="0">
                <a:solidFill>
                  <a:srgbClr val="C00000"/>
                </a:solidFill>
              </a:rPr>
              <a:t>2.1</a:t>
            </a:r>
            <a:r>
              <a:rPr lang="en-US" altLang="zh-CN" dirty="0">
                <a:solidFill>
                  <a:srgbClr val="C00000"/>
                </a:solidFill>
              </a:rPr>
              <a:t> </a:t>
            </a:r>
            <a:r>
              <a:rPr lang="zh-CN" altLang="en-US" sz="2800" dirty="0">
                <a:solidFill>
                  <a:srgbClr val="C00000"/>
                </a:solidFill>
              </a:rPr>
              <a:t>自动识别技术</a:t>
            </a:r>
            <a:endParaRPr lang="en-US" altLang="zh-CN" sz="2800" dirty="0">
              <a:solidFill>
                <a:srgbClr val="C00000"/>
              </a:solidFill>
            </a:endParaRPr>
          </a:p>
          <a:p>
            <a:pPr lvl="1"/>
            <a:endParaRPr lang="en-US" altLang="zh-CN" sz="2400" dirty="0"/>
          </a:p>
          <a:p>
            <a:r>
              <a:rPr lang="zh-CN" altLang="zh-CN" dirty="0"/>
              <a:t>2</a:t>
            </a:r>
            <a:r>
              <a:rPr lang="en-US" altLang="zh-CN" dirty="0"/>
              <a:t>.2 RFID</a:t>
            </a:r>
            <a:r>
              <a:rPr lang="zh-CN" altLang="en-US" dirty="0"/>
              <a:t>的历史和现状</a:t>
            </a:r>
            <a:endParaRPr lang="en-US" altLang="zh-CN" dirty="0"/>
          </a:p>
          <a:p>
            <a:pPr lvl="1"/>
            <a:endParaRPr lang="en-US" altLang="zh-CN" sz="2400" dirty="0"/>
          </a:p>
          <a:p>
            <a:r>
              <a:rPr lang="zh-CN" altLang="zh-CN" dirty="0"/>
              <a:t>2</a:t>
            </a:r>
            <a:r>
              <a:rPr lang="en-US" altLang="zh-CN" dirty="0"/>
              <a:t>.3 RFID</a:t>
            </a:r>
            <a:r>
              <a:rPr lang="zh-CN" altLang="en-US" dirty="0"/>
              <a:t>技术分析</a:t>
            </a:r>
            <a:endParaRPr lang="en-US" altLang="zh-CN" dirty="0"/>
          </a:p>
          <a:p>
            <a:pPr lvl="1"/>
            <a:endParaRPr lang="en-US" altLang="zh-CN" sz="2400" dirty="0"/>
          </a:p>
          <a:p>
            <a:r>
              <a:rPr lang="zh-CN" altLang="zh-CN" dirty="0"/>
              <a:t>2</a:t>
            </a:r>
            <a:r>
              <a:rPr lang="en-US" altLang="zh-CN" dirty="0"/>
              <a:t>.4 RFID</a:t>
            </a:r>
            <a:r>
              <a:rPr lang="zh-CN" altLang="en-US" dirty="0"/>
              <a:t>和物联网</a:t>
            </a:r>
          </a:p>
          <a:p>
            <a:endParaRPr lang="zh-CN" alt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3</a:t>
            </a:fld>
            <a:endParaRPr lang="zh-CN" altLang="en-US"/>
          </a:p>
        </p:txBody>
      </p:sp>
      <p:sp>
        <p:nvSpPr>
          <p:cNvPr id="4" name="标题 3"/>
          <p:cNvSpPr>
            <a:spLocks noGrp="1"/>
          </p:cNvSpPr>
          <p:nvPr>
            <p:ph type="title"/>
          </p:nvPr>
        </p:nvSpPr>
        <p:spPr/>
        <p:txBody>
          <a:bodyPr/>
          <a:lstStyle/>
          <a:p>
            <a:r>
              <a:rPr lang="zh-CN" altLang="en-US" dirty="0"/>
              <a:t>本章内容</a:t>
            </a:r>
          </a:p>
        </p:txBody>
      </p:sp>
    </p:spTree>
    <p:extLst>
      <p:ext uri="{BB962C8B-B14F-4D97-AF65-F5344CB8AC3E}">
        <p14:creationId xmlns:p14="http://schemas.microsoft.com/office/powerpoint/2010/main" val="3888852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00000"/>
              </a:lnSpc>
            </a:pPr>
            <a:r>
              <a:rPr lang="en-US" altLang="zh-CN" dirty="0">
                <a:latin typeface="微软雅黑"/>
                <a:ea typeface="微软雅黑"/>
                <a:cs typeface="微软雅黑"/>
              </a:rPr>
              <a:t>RFID</a:t>
            </a:r>
            <a:r>
              <a:rPr lang="zh-CN" altLang="zh-CN" dirty="0">
                <a:latin typeface="微软雅黑"/>
                <a:ea typeface="微软雅黑"/>
                <a:cs typeface="微软雅黑"/>
              </a:rPr>
              <a:t>是射频识别技术（</a:t>
            </a:r>
            <a:r>
              <a:rPr lang="en-US" altLang="zh-CN" dirty="0">
                <a:latin typeface="微软雅黑"/>
                <a:ea typeface="微软雅黑"/>
                <a:cs typeface="微软雅黑"/>
              </a:rPr>
              <a:t>Radio Frequency Identification</a:t>
            </a:r>
            <a:r>
              <a:rPr lang="zh-CN" altLang="zh-CN" dirty="0">
                <a:latin typeface="微软雅黑"/>
                <a:ea typeface="微软雅黑"/>
                <a:cs typeface="微软雅黑"/>
              </a:rPr>
              <a:t>）的英文缩写</a:t>
            </a:r>
            <a:r>
              <a:rPr lang="en-US" altLang="zh-CN" dirty="0">
                <a:latin typeface="微软雅黑"/>
                <a:ea typeface="微软雅黑"/>
                <a:cs typeface="微软雅黑"/>
              </a:rPr>
              <a:t>,</a:t>
            </a:r>
            <a:r>
              <a:rPr lang="zh-CN" altLang="zh-CN" dirty="0">
                <a:latin typeface="微软雅黑"/>
                <a:ea typeface="微软雅黑"/>
                <a:cs typeface="微软雅黑"/>
              </a:rPr>
              <a:t>利用射频信号通过空间耦合（交变磁场或电磁场）实现无接触信息传递并通过所传递的信息达到识别目的。</a:t>
            </a:r>
            <a:endParaRPr lang="en-US" altLang="zh-CN" dirty="0">
              <a:latin typeface="微软雅黑"/>
              <a:ea typeface="微软雅黑"/>
              <a:cs typeface="微软雅黑"/>
            </a:endParaRPr>
          </a:p>
          <a:p>
            <a:pPr>
              <a:lnSpc>
                <a:spcPct val="100000"/>
              </a:lnSpc>
            </a:pPr>
            <a:r>
              <a:rPr lang="zh-CN" altLang="zh-CN" dirty="0">
                <a:latin typeface="微软雅黑"/>
                <a:ea typeface="微软雅黑"/>
                <a:cs typeface="微软雅黑"/>
              </a:rPr>
              <a:t>它是上世纪</a:t>
            </a:r>
            <a:r>
              <a:rPr lang="en-US" altLang="zh-CN" dirty="0">
                <a:latin typeface="微软雅黑"/>
                <a:ea typeface="微软雅黑"/>
                <a:cs typeface="微软雅黑"/>
              </a:rPr>
              <a:t>90</a:t>
            </a:r>
            <a:r>
              <a:rPr lang="zh-CN" altLang="zh-CN" dirty="0">
                <a:latin typeface="微软雅黑"/>
                <a:ea typeface="微软雅黑"/>
                <a:cs typeface="微软雅黑"/>
              </a:rPr>
              <a:t>年代兴起的自动识别技术，首先在欧洲市场上得以使用，随后在世界范围内普及。</a:t>
            </a:r>
            <a:endParaRPr lang="en-US" altLang="zh-CN" dirty="0">
              <a:latin typeface="微软雅黑"/>
              <a:ea typeface="微软雅黑"/>
              <a:cs typeface="微软雅黑"/>
            </a:endParaRPr>
          </a:p>
          <a:p>
            <a:pPr>
              <a:lnSpc>
                <a:spcPct val="100000"/>
              </a:lnSpc>
            </a:pPr>
            <a:r>
              <a:rPr lang="en-US" altLang="zh-CN" dirty="0">
                <a:latin typeface="微软雅黑"/>
                <a:ea typeface="微软雅黑"/>
                <a:cs typeface="微软雅黑"/>
              </a:rPr>
              <a:t>RFID</a:t>
            </a:r>
            <a:r>
              <a:rPr lang="zh-CN" altLang="zh-CN" dirty="0">
                <a:latin typeface="微软雅黑"/>
                <a:ea typeface="微软雅黑"/>
                <a:cs typeface="微软雅黑"/>
              </a:rPr>
              <a:t>较其它技术明显的优点是电子标签和阅读器无需接触便可完成识别。射频识别技术改变了条形码依靠</a:t>
            </a:r>
            <a:r>
              <a:rPr lang="en-US" altLang="zh-CN" dirty="0">
                <a:latin typeface="微软雅黑"/>
                <a:ea typeface="微软雅黑"/>
                <a:cs typeface="微软雅黑"/>
              </a:rPr>
              <a:t>“</a:t>
            </a:r>
            <a:r>
              <a:rPr lang="zh-CN" altLang="zh-CN" dirty="0">
                <a:latin typeface="微软雅黑"/>
                <a:ea typeface="微软雅黑"/>
                <a:cs typeface="微软雅黑"/>
              </a:rPr>
              <a:t>有形</a:t>
            </a:r>
            <a:r>
              <a:rPr lang="en-US" altLang="zh-CN" dirty="0">
                <a:latin typeface="微软雅黑"/>
                <a:ea typeface="微软雅黑"/>
                <a:cs typeface="微软雅黑"/>
              </a:rPr>
              <a:t>”</a:t>
            </a:r>
            <a:r>
              <a:rPr lang="zh-CN" altLang="zh-CN" dirty="0">
                <a:latin typeface="微软雅黑"/>
                <a:ea typeface="微软雅黑"/>
                <a:cs typeface="微软雅黑"/>
              </a:rPr>
              <a:t>的一维或二维几何图案来提供信息的方式，通过芯片来提供存储在其中的数量巨大的</a:t>
            </a:r>
            <a:r>
              <a:rPr lang="en-US" altLang="zh-CN" dirty="0">
                <a:latin typeface="微软雅黑"/>
                <a:ea typeface="微软雅黑"/>
                <a:cs typeface="微软雅黑"/>
              </a:rPr>
              <a:t>“</a:t>
            </a:r>
            <a:r>
              <a:rPr lang="zh-CN" altLang="zh-CN" dirty="0">
                <a:latin typeface="微软雅黑"/>
                <a:ea typeface="微软雅黑"/>
                <a:cs typeface="微软雅黑"/>
              </a:rPr>
              <a:t>无形</a:t>
            </a:r>
            <a:r>
              <a:rPr lang="en-US" altLang="zh-CN" dirty="0">
                <a:latin typeface="微软雅黑"/>
                <a:ea typeface="微软雅黑"/>
                <a:cs typeface="微软雅黑"/>
              </a:rPr>
              <a:t>”</a:t>
            </a:r>
            <a:r>
              <a:rPr lang="zh-CN" altLang="zh-CN" dirty="0">
                <a:latin typeface="微软雅黑"/>
                <a:ea typeface="微软雅黑"/>
                <a:cs typeface="微软雅黑"/>
              </a:rPr>
              <a:t>信息。</a:t>
            </a:r>
            <a:endParaRPr lang="en-US" altLang="zh-CN" dirty="0">
              <a:latin typeface="微软雅黑"/>
              <a:ea typeface="微软雅黑"/>
              <a:cs typeface="微软雅黑"/>
            </a:endParaRP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30</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的历史与现状</a:t>
            </a:r>
          </a:p>
        </p:txBody>
      </p:sp>
    </p:spTree>
    <p:extLst>
      <p:ext uri="{BB962C8B-B14F-4D97-AF65-F5344CB8AC3E}">
        <p14:creationId xmlns:p14="http://schemas.microsoft.com/office/powerpoint/2010/main" val="2760869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31</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的历史与现状</a:t>
            </a:r>
          </a:p>
        </p:txBody>
      </p:sp>
      <p:sp>
        <p:nvSpPr>
          <p:cNvPr id="2" name="Rectangle 2"/>
          <p:cNvSpPr>
            <a:spLocks noChangeArrowheads="1"/>
          </p:cNvSpPr>
          <p:nvPr/>
        </p:nvSpPr>
        <p:spPr bwMode="auto">
          <a:xfrm>
            <a:off x="0" y="1300479"/>
            <a:ext cx="103268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131512660"/>
              </p:ext>
            </p:extLst>
          </p:nvPr>
        </p:nvGraphicFramePr>
        <p:xfrm>
          <a:off x="603711" y="2547815"/>
          <a:ext cx="7936577" cy="2907323"/>
        </p:xfrm>
        <a:graphic>
          <a:graphicData uri="http://schemas.openxmlformats.org/presentationml/2006/ole">
            <mc:AlternateContent xmlns:mc="http://schemas.openxmlformats.org/markup-compatibility/2006">
              <mc:Choice xmlns:v="urn:schemas-microsoft-com:vml" Requires="v">
                <p:oleObj r:id="rId2" imgW="6831566" imgH="2487579" progId="Visio.Drawing.11">
                  <p:embed/>
                </p:oleObj>
              </mc:Choice>
              <mc:Fallback>
                <p:oleObj r:id="rId2" imgW="6831566" imgH="2487579"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11" y="2547815"/>
                        <a:ext cx="7936577" cy="2907323"/>
                      </a:xfrm>
                      <a:prstGeom prst="rect">
                        <a:avLst/>
                      </a:prstGeom>
                      <a:noFill/>
                    </p:spPr>
                  </p:pic>
                </p:oleObj>
              </mc:Fallback>
            </mc:AlternateContent>
          </a:graphicData>
        </a:graphic>
      </p:graphicFrame>
      <p:sp>
        <p:nvSpPr>
          <p:cNvPr id="7" name="Rectangle 4"/>
          <p:cNvSpPr>
            <a:spLocks noChangeArrowheads="1"/>
          </p:cNvSpPr>
          <p:nvPr/>
        </p:nvSpPr>
        <p:spPr bwMode="auto">
          <a:xfrm>
            <a:off x="3028950" y="3671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48618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864075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32</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的历史与现状</a:t>
            </a:r>
          </a:p>
        </p:txBody>
      </p:sp>
      <p:sp>
        <p:nvSpPr>
          <p:cNvPr id="2" name="Rectangle 2"/>
          <p:cNvSpPr>
            <a:spLocks noChangeArrowheads="1"/>
          </p:cNvSpPr>
          <p:nvPr/>
        </p:nvSpPr>
        <p:spPr bwMode="auto">
          <a:xfrm>
            <a:off x="0" y="1300479"/>
            <a:ext cx="103268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3028950" y="3671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752063894"/>
              </p:ext>
            </p:extLst>
          </p:nvPr>
        </p:nvGraphicFramePr>
        <p:xfrm>
          <a:off x="781346" y="2431867"/>
          <a:ext cx="7581307" cy="2908800"/>
        </p:xfrm>
        <a:graphic>
          <a:graphicData uri="http://schemas.openxmlformats.org/presentationml/2006/ole">
            <mc:AlternateContent xmlns:mc="http://schemas.openxmlformats.org/markup-compatibility/2006">
              <mc:Choice xmlns:v="urn:schemas-microsoft-com:vml" Requires="v">
                <p:oleObj r:id="rId2" imgW="6034501" imgH="2278974" progId="Visio.Drawing.11">
                  <p:embed/>
                </p:oleObj>
              </mc:Choice>
              <mc:Fallback>
                <p:oleObj r:id="rId2" imgW="6034501" imgH="227897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346" y="2431867"/>
                        <a:ext cx="7581307" cy="290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6"/>
          <p:cNvSpPr>
            <a:spLocks noChangeArrowheads="1"/>
          </p:cNvSpPr>
          <p:nvPr/>
        </p:nvSpPr>
        <p:spPr bwMode="auto">
          <a:xfrm>
            <a:off x="0" y="48618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47938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6457950" y="6289794"/>
            <a:ext cx="2057400" cy="365125"/>
          </a:xfrm>
        </p:spPr>
        <p:txBody>
          <a:bodyPr/>
          <a:lstStyle/>
          <a:p>
            <a:fld id="{0503CE10-F9D3-4072-A615-6A95AA0B7B65}" type="slidenum">
              <a:rPr lang="zh-CN" altLang="en-US" smtClean="0"/>
              <a:t>33</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的历史与现状</a:t>
            </a:r>
          </a:p>
        </p:txBody>
      </p:sp>
      <p:sp>
        <p:nvSpPr>
          <p:cNvPr id="2" name="Rectangle 2"/>
          <p:cNvSpPr>
            <a:spLocks noChangeArrowheads="1"/>
          </p:cNvSpPr>
          <p:nvPr/>
        </p:nvSpPr>
        <p:spPr bwMode="auto">
          <a:xfrm>
            <a:off x="0" y="1300479"/>
            <a:ext cx="103268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3028950" y="3671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48618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3" name="组合 12"/>
          <p:cNvGrpSpPr/>
          <p:nvPr/>
        </p:nvGrpSpPr>
        <p:grpSpPr>
          <a:xfrm>
            <a:off x="208800" y="2555495"/>
            <a:ext cx="8726400" cy="2908800"/>
            <a:chOff x="208800" y="2555495"/>
            <a:chExt cx="8726400" cy="2908800"/>
          </a:xfrm>
        </p:grpSpPr>
        <p:graphicFrame>
          <p:nvGraphicFramePr>
            <p:cNvPr id="10" name="对象 9"/>
            <p:cNvGraphicFramePr>
              <a:graphicFrameLocks noChangeAspect="1"/>
            </p:cNvGraphicFramePr>
            <p:nvPr>
              <p:extLst>
                <p:ext uri="{D42A27DB-BD31-4B8C-83A1-F6EECF244321}">
                  <p14:modId xmlns:p14="http://schemas.microsoft.com/office/powerpoint/2010/main" val="1566276793"/>
                </p:ext>
              </p:extLst>
            </p:nvPr>
          </p:nvGraphicFramePr>
          <p:xfrm>
            <a:off x="208800" y="2555495"/>
            <a:ext cx="8726400" cy="2908800"/>
          </p:xfrm>
          <a:graphic>
            <a:graphicData uri="http://schemas.openxmlformats.org/presentationml/2006/ole">
              <mc:AlternateContent xmlns:mc="http://schemas.openxmlformats.org/markup-compatibility/2006">
                <mc:Choice xmlns:v="urn:schemas-microsoft-com:vml" Requires="v">
                  <p:oleObj r:id="rId2" imgW="6971019" imgH="2366794" progId="Visio.Drawing.11">
                    <p:embed/>
                  </p:oleObj>
                </mc:Choice>
                <mc:Fallback>
                  <p:oleObj r:id="rId2" imgW="6971019" imgH="2366794"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00" y="2555495"/>
                          <a:ext cx="8726400" cy="290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本框 7"/>
            <p:cNvSpPr txBox="1"/>
            <p:nvPr/>
          </p:nvSpPr>
          <p:spPr>
            <a:xfrm>
              <a:off x="5522976" y="4511723"/>
              <a:ext cx="804672" cy="276999"/>
            </a:xfrm>
            <a:prstGeom prst="rect">
              <a:avLst/>
            </a:prstGeom>
            <a:solidFill>
              <a:schemeClr val="bg1"/>
            </a:solid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Walmart</a:t>
              </a:r>
              <a:r>
                <a:rPr lang="zh-CN" altLang="en-US" sz="1200" b="1" dirty="0">
                  <a:latin typeface="Times New Roman" panose="02020603050405020304" pitchFamily="18" charset="0"/>
                  <a:cs typeface="Times New Roman" panose="02020603050405020304" pitchFamily="18" charset="0"/>
                </a:rPr>
                <a:t>、</a:t>
              </a:r>
            </a:p>
          </p:txBody>
        </p:sp>
        <p:sp>
          <p:nvSpPr>
            <p:cNvPr id="12" name="椭圆 11"/>
            <p:cNvSpPr/>
            <p:nvPr/>
          </p:nvSpPr>
          <p:spPr>
            <a:xfrm>
              <a:off x="5458968" y="4511723"/>
              <a:ext cx="146304" cy="2769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40130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pPr>
            <a:r>
              <a:rPr lang="zh-CN" altLang="en-US" dirty="0">
                <a:latin typeface="微软雅黑"/>
                <a:ea typeface="微软雅黑"/>
                <a:cs typeface="微软雅黑"/>
              </a:rPr>
              <a:t>目前</a:t>
            </a:r>
            <a:r>
              <a:rPr lang="en-US" altLang="zh-CN" dirty="0">
                <a:latin typeface="微软雅黑"/>
                <a:ea typeface="微软雅黑"/>
                <a:cs typeface="微软雅黑"/>
              </a:rPr>
              <a:t>RFID</a:t>
            </a:r>
            <a:r>
              <a:rPr lang="zh-CN" altLang="en-US" dirty="0">
                <a:latin typeface="微软雅黑"/>
                <a:ea typeface="微软雅黑"/>
                <a:cs typeface="微软雅黑"/>
              </a:rPr>
              <a:t>技术应用己经处于</a:t>
            </a:r>
            <a:r>
              <a:rPr lang="zh-CN" altLang="en-US" u="sng" dirty="0">
                <a:latin typeface="微软雅黑"/>
                <a:ea typeface="微软雅黑"/>
                <a:cs typeface="微软雅黑"/>
              </a:rPr>
              <a:t>全面推广</a:t>
            </a:r>
            <a:r>
              <a:rPr lang="zh-CN" altLang="en-US" dirty="0">
                <a:latin typeface="微软雅黑"/>
                <a:ea typeface="微软雅黑"/>
                <a:cs typeface="微软雅黑"/>
              </a:rPr>
              <a:t>的阶段。特别是对于</a:t>
            </a:r>
            <a:r>
              <a:rPr lang="en-US" altLang="zh-CN" dirty="0">
                <a:latin typeface="微软雅黑"/>
                <a:ea typeface="微软雅黑"/>
                <a:cs typeface="微软雅黑"/>
              </a:rPr>
              <a:t>IT</a:t>
            </a:r>
            <a:r>
              <a:rPr lang="zh-CN" altLang="en-US" dirty="0">
                <a:latin typeface="微软雅黑"/>
                <a:ea typeface="微软雅黑"/>
                <a:cs typeface="微软雅黑"/>
              </a:rPr>
              <a:t>业而言，</a:t>
            </a:r>
            <a:r>
              <a:rPr lang="en-US" altLang="zh-CN" dirty="0">
                <a:latin typeface="微软雅黑"/>
                <a:ea typeface="微软雅黑"/>
                <a:cs typeface="微软雅黑"/>
              </a:rPr>
              <a:t>RFID</a:t>
            </a:r>
            <a:r>
              <a:rPr lang="zh-CN" altLang="en-US" dirty="0">
                <a:latin typeface="微软雅黑"/>
                <a:ea typeface="微软雅黑"/>
                <a:cs typeface="微软雅黑"/>
              </a:rPr>
              <a:t>技术被视为</a:t>
            </a:r>
            <a:r>
              <a:rPr lang="en-US" altLang="zh-CN" dirty="0">
                <a:latin typeface="微软雅黑"/>
                <a:ea typeface="微软雅黑"/>
                <a:cs typeface="微软雅黑"/>
              </a:rPr>
              <a:t>IT</a:t>
            </a:r>
            <a:r>
              <a:rPr lang="zh-CN" altLang="en-US" dirty="0">
                <a:latin typeface="微软雅黑"/>
                <a:ea typeface="微软雅黑"/>
                <a:cs typeface="微软雅黑"/>
              </a:rPr>
              <a:t>业的下一个“金矿”。各大软硬件厂商都对</a:t>
            </a:r>
            <a:r>
              <a:rPr lang="en-US" altLang="zh-CN" dirty="0">
                <a:latin typeface="微软雅黑"/>
                <a:ea typeface="微软雅黑"/>
                <a:cs typeface="微软雅黑"/>
              </a:rPr>
              <a:t>RFID</a:t>
            </a:r>
            <a:r>
              <a:rPr lang="zh-CN" altLang="en-US" dirty="0">
                <a:latin typeface="微软雅黑"/>
                <a:ea typeface="微软雅黑"/>
                <a:cs typeface="微软雅黑"/>
              </a:rPr>
              <a:t>技术及其应用表现出了浓厚的兴趣，相继投入大量研发经费，推出了各自的软件或硬件产品及系统应用解决方案。</a:t>
            </a:r>
            <a:endParaRPr lang="en-US" altLang="zh-CN" dirty="0">
              <a:latin typeface="微软雅黑"/>
              <a:ea typeface="微软雅黑"/>
              <a:cs typeface="微软雅黑"/>
            </a:endParaRPr>
          </a:p>
          <a:p>
            <a:pPr>
              <a:lnSpc>
                <a:spcPct val="100000"/>
              </a:lnSpc>
            </a:pPr>
            <a:r>
              <a:rPr lang="zh-CN" altLang="en-US" dirty="0">
                <a:latin typeface="微软雅黑"/>
                <a:ea typeface="微软雅黑"/>
                <a:cs typeface="微软雅黑"/>
              </a:rPr>
              <a:t>在应用领域，以</a:t>
            </a:r>
            <a:r>
              <a:rPr lang="en-US" altLang="zh-CN" dirty="0">
                <a:latin typeface="微软雅黑"/>
                <a:ea typeface="微软雅黑"/>
                <a:cs typeface="微软雅黑"/>
              </a:rPr>
              <a:t>Walmart</a:t>
            </a:r>
            <a:r>
              <a:rPr lang="zh-CN" altLang="en-US" dirty="0">
                <a:latin typeface="微软雅黑"/>
                <a:ea typeface="微软雅黑"/>
                <a:cs typeface="微软雅黑"/>
              </a:rPr>
              <a:t>，</a:t>
            </a:r>
            <a:r>
              <a:rPr lang="en-US" altLang="zh-CN" dirty="0">
                <a:latin typeface="微软雅黑"/>
                <a:ea typeface="微软雅黑"/>
                <a:cs typeface="微软雅黑"/>
              </a:rPr>
              <a:t>UPS</a:t>
            </a:r>
            <a:r>
              <a:rPr lang="zh-CN" altLang="en-US" dirty="0">
                <a:latin typeface="微软雅黑"/>
                <a:ea typeface="微软雅黑"/>
                <a:cs typeface="微软雅黑"/>
              </a:rPr>
              <a:t>，</a:t>
            </a:r>
            <a:r>
              <a:rPr lang="en-US" altLang="zh-CN" dirty="0">
                <a:latin typeface="微软雅黑"/>
                <a:ea typeface="微软雅黑"/>
                <a:cs typeface="微软雅黑"/>
              </a:rPr>
              <a:t>Gillette</a:t>
            </a:r>
            <a:r>
              <a:rPr lang="zh-CN" altLang="en-US" dirty="0">
                <a:latin typeface="微软雅黑"/>
                <a:ea typeface="微软雅黑"/>
                <a:cs typeface="微软雅黑"/>
              </a:rPr>
              <a:t>等为代表的众多企业已经开始全面使用</a:t>
            </a:r>
            <a:r>
              <a:rPr lang="en-US" altLang="zh-CN" dirty="0">
                <a:latin typeface="微软雅黑"/>
                <a:ea typeface="微软雅黑"/>
                <a:cs typeface="微软雅黑"/>
              </a:rPr>
              <a:t>RFID</a:t>
            </a:r>
            <a:r>
              <a:rPr lang="zh-CN" altLang="en-US" dirty="0">
                <a:latin typeface="微软雅黑"/>
                <a:ea typeface="微软雅黑"/>
                <a:cs typeface="微软雅黑"/>
              </a:rPr>
              <a:t>技术对业务系统进行改造，以提高企业的工作效率、管理水平并为客户提供各种增值服务。</a:t>
            </a:r>
          </a:p>
          <a:p>
            <a:pPr>
              <a:lnSpc>
                <a:spcPct val="100000"/>
              </a:lnSpc>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34</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的历史与现状</a:t>
            </a:r>
          </a:p>
        </p:txBody>
      </p:sp>
    </p:spTree>
    <p:extLst>
      <p:ext uri="{BB962C8B-B14F-4D97-AF65-F5344CB8AC3E}">
        <p14:creationId xmlns:p14="http://schemas.microsoft.com/office/powerpoint/2010/main" val="1595892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solidFill>
                  <a:srgbClr val="0D0D0D"/>
                </a:solidFill>
              </a:rPr>
              <a:t>2.1 </a:t>
            </a:r>
            <a:r>
              <a:rPr lang="zh-CN" altLang="en-US" dirty="0">
                <a:solidFill>
                  <a:srgbClr val="0D0D0D"/>
                </a:solidFill>
              </a:rPr>
              <a:t>自动识别技术</a:t>
            </a:r>
            <a:endParaRPr lang="en-US" altLang="zh-CN" dirty="0">
              <a:solidFill>
                <a:srgbClr val="0D0D0D"/>
              </a:solidFill>
            </a:endParaRPr>
          </a:p>
          <a:p>
            <a:pPr lvl="1"/>
            <a:endParaRPr lang="en-US" altLang="zh-CN" dirty="0"/>
          </a:p>
          <a:p>
            <a:r>
              <a:rPr lang="zh-CN" altLang="zh-CN" dirty="0">
                <a:solidFill>
                  <a:schemeClr val="tx1">
                    <a:lumMod val="95000"/>
                    <a:lumOff val="5000"/>
                  </a:schemeClr>
                </a:solidFill>
              </a:rPr>
              <a:t>2</a:t>
            </a:r>
            <a:r>
              <a:rPr lang="en-US" altLang="zh-CN" dirty="0">
                <a:solidFill>
                  <a:schemeClr val="tx1">
                    <a:lumMod val="95000"/>
                    <a:lumOff val="5000"/>
                  </a:schemeClr>
                </a:solidFill>
              </a:rPr>
              <a:t>.2 RFID</a:t>
            </a:r>
            <a:r>
              <a:rPr lang="zh-CN" altLang="en-US" dirty="0">
                <a:solidFill>
                  <a:schemeClr val="tx1">
                    <a:lumMod val="95000"/>
                    <a:lumOff val="5000"/>
                  </a:schemeClr>
                </a:solidFill>
              </a:rPr>
              <a:t>的历史和现状</a:t>
            </a:r>
            <a:endParaRPr lang="en-US" altLang="zh-CN" dirty="0">
              <a:solidFill>
                <a:schemeClr val="tx1">
                  <a:lumMod val="95000"/>
                  <a:lumOff val="5000"/>
                </a:schemeClr>
              </a:solidFill>
            </a:endParaRPr>
          </a:p>
          <a:p>
            <a:pPr lvl="1"/>
            <a:endParaRPr lang="en-US" altLang="zh-CN" dirty="0"/>
          </a:p>
          <a:p>
            <a:r>
              <a:rPr lang="zh-CN" altLang="zh-CN" sz="2800" dirty="0">
                <a:solidFill>
                  <a:srgbClr val="C00000"/>
                </a:solidFill>
              </a:rPr>
              <a:t>2</a:t>
            </a:r>
            <a:r>
              <a:rPr lang="en-US" altLang="zh-CN" sz="2800" dirty="0">
                <a:solidFill>
                  <a:srgbClr val="C00000"/>
                </a:solidFill>
              </a:rPr>
              <a:t>.3</a:t>
            </a:r>
            <a:r>
              <a:rPr lang="en-US" altLang="zh-CN" dirty="0">
                <a:solidFill>
                  <a:srgbClr val="C00000"/>
                </a:solidFill>
              </a:rPr>
              <a:t> </a:t>
            </a:r>
            <a:r>
              <a:rPr lang="en-US" altLang="zh-CN" sz="2800" dirty="0">
                <a:solidFill>
                  <a:srgbClr val="C00000"/>
                </a:solidFill>
              </a:rPr>
              <a:t>RFID</a:t>
            </a:r>
            <a:r>
              <a:rPr lang="zh-CN" altLang="en-US" sz="2800" dirty="0">
                <a:solidFill>
                  <a:srgbClr val="C00000"/>
                </a:solidFill>
              </a:rPr>
              <a:t>技术分析</a:t>
            </a:r>
            <a:endParaRPr lang="en-US" altLang="zh-CN" sz="2800" dirty="0">
              <a:solidFill>
                <a:srgbClr val="C00000"/>
              </a:solidFill>
            </a:endParaRPr>
          </a:p>
          <a:p>
            <a:pPr lvl="2"/>
            <a:endParaRPr lang="en-US" altLang="zh-CN" dirty="0"/>
          </a:p>
          <a:p>
            <a:r>
              <a:rPr lang="zh-CN" altLang="zh-CN" dirty="0"/>
              <a:t>2</a:t>
            </a:r>
            <a:r>
              <a:rPr lang="en-US" altLang="zh-CN" dirty="0"/>
              <a:t>.4 RFID</a:t>
            </a:r>
            <a:r>
              <a:rPr lang="zh-CN" altLang="en-US" dirty="0"/>
              <a:t>和物联网</a:t>
            </a:r>
          </a:p>
          <a:p>
            <a:endParaRPr lang="zh-CN" altLang="en-US" dirty="0"/>
          </a:p>
          <a:p>
            <a:endParaRPr kumimoji="1" lang="zh-CN" altLang="en-US" dirty="0"/>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35</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3255325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solidFill>
                  <a:srgbClr val="C00000"/>
                </a:solidFill>
                <a:latin typeface="微软雅黑"/>
                <a:ea typeface="微软雅黑"/>
                <a:cs typeface="微软雅黑"/>
              </a:rPr>
              <a:t>RFID</a:t>
            </a:r>
            <a:r>
              <a:rPr lang="zh-CN" altLang="en-US" dirty="0">
                <a:solidFill>
                  <a:srgbClr val="C00000"/>
                </a:solidFill>
                <a:latin typeface="微软雅黑"/>
                <a:ea typeface="微软雅黑"/>
                <a:cs typeface="微软雅黑"/>
              </a:rPr>
              <a:t>系统</a:t>
            </a:r>
            <a:r>
              <a:rPr lang="zh-CN" altLang="en-US" dirty="0">
                <a:latin typeface="微软雅黑"/>
                <a:ea typeface="微软雅黑"/>
                <a:cs typeface="微软雅黑"/>
              </a:rPr>
              <a:t>由五个组件构成，包括：</a:t>
            </a:r>
            <a:r>
              <a:rPr lang="zh-CN" altLang="en-US" u="sng" dirty="0">
                <a:latin typeface="微软雅黑"/>
                <a:ea typeface="微软雅黑"/>
                <a:cs typeface="微软雅黑"/>
              </a:rPr>
              <a:t>传送器</a:t>
            </a:r>
            <a:r>
              <a:rPr lang="zh-CN" altLang="en-US" dirty="0">
                <a:latin typeface="微软雅黑"/>
                <a:ea typeface="微软雅黑"/>
                <a:cs typeface="微软雅黑"/>
              </a:rPr>
              <a:t>、</a:t>
            </a:r>
            <a:r>
              <a:rPr lang="zh-CN" altLang="en-US" u="sng" dirty="0">
                <a:latin typeface="微软雅黑"/>
                <a:ea typeface="微软雅黑"/>
                <a:cs typeface="微软雅黑"/>
              </a:rPr>
              <a:t>接收器</a:t>
            </a:r>
            <a:r>
              <a:rPr lang="zh-CN" altLang="en-US" dirty="0">
                <a:latin typeface="微软雅黑"/>
                <a:ea typeface="微软雅黑"/>
                <a:cs typeface="微软雅黑"/>
              </a:rPr>
              <a:t>、</a:t>
            </a:r>
            <a:r>
              <a:rPr lang="zh-CN" altLang="en-US" u="sng" dirty="0">
                <a:latin typeface="微软雅黑"/>
                <a:ea typeface="微软雅黑"/>
                <a:cs typeface="微软雅黑"/>
              </a:rPr>
              <a:t>微处理器</a:t>
            </a:r>
            <a:r>
              <a:rPr lang="zh-CN" altLang="en-US" dirty="0">
                <a:latin typeface="微软雅黑"/>
                <a:ea typeface="微软雅黑"/>
                <a:cs typeface="微软雅黑"/>
              </a:rPr>
              <a:t>、</a:t>
            </a:r>
            <a:r>
              <a:rPr lang="zh-CN" altLang="en-US" u="sng" dirty="0">
                <a:latin typeface="微软雅黑"/>
                <a:ea typeface="微软雅黑"/>
                <a:cs typeface="微软雅黑"/>
              </a:rPr>
              <a:t>天线</a:t>
            </a:r>
            <a:r>
              <a:rPr lang="zh-CN" altLang="en-US" dirty="0">
                <a:latin typeface="微软雅黑"/>
                <a:ea typeface="微软雅黑"/>
                <a:cs typeface="微软雅黑"/>
              </a:rPr>
              <a:t>、</a:t>
            </a:r>
            <a:r>
              <a:rPr lang="zh-CN" altLang="en-US" u="sng" dirty="0">
                <a:latin typeface="微软雅黑"/>
                <a:ea typeface="微软雅黑"/>
                <a:cs typeface="微软雅黑"/>
              </a:rPr>
              <a:t>标签</a:t>
            </a:r>
            <a:r>
              <a:rPr lang="zh-CN" altLang="en-US" dirty="0">
                <a:latin typeface="微软雅黑"/>
                <a:ea typeface="微软雅黑"/>
                <a:cs typeface="微软雅黑"/>
              </a:rPr>
              <a:t>。传送器、接收器和微处理器通常都被封装在一起，又统称为</a:t>
            </a:r>
            <a:r>
              <a:rPr lang="zh-CN" altLang="en-US" u="sng" dirty="0">
                <a:latin typeface="微软雅黑"/>
                <a:ea typeface="微软雅黑"/>
                <a:cs typeface="微软雅黑"/>
              </a:rPr>
              <a:t>阅读器</a:t>
            </a:r>
            <a:r>
              <a:rPr lang="en-US" altLang="zh-CN" dirty="0">
                <a:latin typeface="微软雅黑"/>
                <a:ea typeface="微软雅黑"/>
                <a:cs typeface="微软雅黑"/>
              </a:rPr>
              <a:t>(Reader)</a:t>
            </a:r>
            <a:r>
              <a:rPr lang="zh-CN" altLang="en-US" dirty="0">
                <a:latin typeface="微软雅黑"/>
                <a:ea typeface="微软雅黑"/>
                <a:cs typeface="微软雅黑"/>
              </a:rPr>
              <a:t>，所以工业界经常将</a:t>
            </a:r>
            <a:r>
              <a:rPr lang="en-US" altLang="zh-CN" dirty="0">
                <a:latin typeface="微软雅黑"/>
                <a:ea typeface="微软雅黑"/>
                <a:cs typeface="微软雅黑"/>
              </a:rPr>
              <a:t>RFID</a:t>
            </a:r>
            <a:r>
              <a:rPr lang="zh-CN" altLang="en-US" dirty="0">
                <a:latin typeface="微软雅黑"/>
                <a:ea typeface="微软雅黑"/>
                <a:cs typeface="微软雅黑"/>
              </a:rPr>
              <a:t>系统分为为</a:t>
            </a:r>
            <a:r>
              <a:rPr lang="zh-CN" altLang="en-US" u="sng" dirty="0">
                <a:latin typeface="微软雅黑"/>
                <a:ea typeface="微软雅黑"/>
                <a:cs typeface="微软雅黑"/>
              </a:rPr>
              <a:t>阅读器</a:t>
            </a:r>
            <a:r>
              <a:rPr lang="zh-CN" altLang="en-US" dirty="0">
                <a:latin typeface="微软雅黑"/>
                <a:ea typeface="微软雅黑"/>
                <a:cs typeface="微软雅黑"/>
              </a:rPr>
              <a:t>、</a:t>
            </a:r>
            <a:r>
              <a:rPr lang="zh-CN" altLang="en-US" u="sng" dirty="0">
                <a:latin typeface="微软雅黑"/>
                <a:ea typeface="微软雅黑"/>
                <a:cs typeface="微软雅黑"/>
              </a:rPr>
              <a:t>天线</a:t>
            </a:r>
            <a:r>
              <a:rPr lang="zh-CN" altLang="en-US" dirty="0">
                <a:latin typeface="微软雅黑"/>
                <a:ea typeface="微软雅黑"/>
                <a:cs typeface="微软雅黑"/>
              </a:rPr>
              <a:t>和</a:t>
            </a:r>
            <a:r>
              <a:rPr lang="zh-CN" altLang="en-US" u="sng" dirty="0">
                <a:latin typeface="微软雅黑"/>
                <a:ea typeface="微软雅黑"/>
                <a:cs typeface="微软雅黑"/>
              </a:rPr>
              <a:t>标签</a:t>
            </a:r>
            <a:r>
              <a:rPr lang="zh-CN" altLang="en-US" dirty="0">
                <a:latin typeface="微软雅黑"/>
                <a:ea typeface="微软雅黑"/>
                <a:cs typeface="微软雅黑"/>
              </a:rPr>
              <a:t>三大组件。</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36</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技术分析</a:t>
            </a:r>
          </a:p>
        </p:txBody>
      </p:sp>
      <p:sp>
        <p:nvSpPr>
          <p:cNvPr id="6" name="Rectangle 2"/>
          <p:cNvSpPr>
            <a:spLocks noChangeArrowheads="1"/>
          </p:cNvSpPr>
          <p:nvPr/>
        </p:nvSpPr>
        <p:spPr bwMode="auto">
          <a:xfrm>
            <a:off x="1869743" y="3709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137797017"/>
              </p:ext>
            </p:extLst>
          </p:nvPr>
        </p:nvGraphicFramePr>
        <p:xfrm>
          <a:off x="1869743" y="3709988"/>
          <a:ext cx="5486400" cy="2466975"/>
        </p:xfrm>
        <a:graphic>
          <a:graphicData uri="http://schemas.openxmlformats.org/presentationml/2006/ole">
            <mc:AlternateContent xmlns:mc="http://schemas.openxmlformats.org/markup-compatibility/2006">
              <mc:Choice xmlns:v="urn:schemas-microsoft-com:vml" Requires="v">
                <p:oleObj r:id="rId2" imgW="16627784" imgH="7487326" progId="Visio.Drawing.11">
                  <p:embed/>
                </p:oleObj>
              </mc:Choice>
              <mc:Fallback>
                <p:oleObj r:id="rId2" imgW="16627784" imgH="7487326"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743" y="3709988"/>
                        <a:ext cx="5486400" cy="246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58247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latin typeface="Calibri" charset="0"/>
              </a:rPr>
              <a:t>阅读器</a:t>
            </a:r>
            <a:r>
              <a:rPr lang="zh-CN" altLang="en-US" dirty="0">
                <a:latin typeface="Calibri" charset="0"/>
              </a:rPr>
              <a:t>是</a:t>
            </a:r>
            <a:r>
              <a:rPr lang="en-US" altLang="zh-CN" dirty="0">
                <a:latin typeface="Calibri" charset="0"/>
              </a:rPr>
              <a:t>RFID</a:t>
            </a:r>
            <a:r>
              <a:rPr lang="zh-CN" altLang="en-US" dirty="0">
                <a:latin typeface="Calibri" charset="0"/>
              </a:rPr>
              <a:t>系统最重要也是最复杂的一个组件。因其工作模式一般是主动向标签询问标识信息，所以有时又被称为询问器（</a:t>
            </a:r>
            <a:r>
              <a:rPr lang="en-US" altLang="zh-CN" dirty="0">
                <a:latin typeface="Calibri" charset="0"/>
              </a:rPr>
              <a:t>Interrogator</a:t>
            </a:r>
            <a:r>
              <a:rPr lang="zh-CN" altLang="en-US" dirty="0">
                <a:latin typeface="Calibri" charset="0"/>
              </a:rPr>
              <a:t>）。</a:t>
            </a:r>
            <a:endParaRPr lang="en-US" altLang="zh-CN" dirty="0">
              <a:latin typeface="Calibri" charset="0"/>
            </a:endParaRPr>
          </a:p>
          <a:p>
            <a:r>
              <a:rPr lang="zh-CN" altLang="en-US" dirty="0">
                <a:latin typeface="Calibri" charset="0"/>
              </a:rPr>
              <a:t>阅读器可以通过标准网口、</a:t>
            </a:r>
            <a:r>
              <a:rPr lang="en-US" altLang="zh-CN" dirty="0">
                <a:latin typeface="Calibri" charset="0"/>
              </a:rPr>
              <a:t>RS232</a:t>
            </a:r>
            <a:r>
              <a:rPr lang="zh-CN" altLang="en-US" dirty="0">
                <a:latin typeface="Calibri" charset="0"/>
              </a:rPr>
              <a:t>串口或</a:t>
            </a:r>
            <a:r>
              <a:rPr lang="en-US" altLang="zh-CN" dirty="0">
                <a:latin typeface="Calibri" charset="0"/>
              </a:rPr>
              <a:t>USB</a:t>
            </a:r>
            <a:r>
              <a:rPr lang="zh-CN" altLang="en-US" dirty="0">
                <a:latin typeface="Calibri" charset="0"/>
              </a:rPr>
              <a:t>接口同主机相连，通过天线同</a:t>
            </a:r>
            <a:r>
              <a:rPr lang="en-US" altLang="zh-CN" dirty="0">
                <a:latin typeface="Calibri" charset="0"/>
              </a:rPr>
              <a:t>RFID</a:t>
            </a:r>
            <a:r>
              <a:rPr lang="zh-CN" altLang="en-US" dirty="0">
                <a:latin typeface="Calibri" charset="0"/>
              </a:rPr>
              <a:t>标签通信。有时为了方便，阅读器和天线以及智能终端设备会集成在一起形成可移动的手持式阅读器。</a:t>
            </a: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37</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技术分析：阅读器</a:t>
            </a:r>
          </a:p>
        </p:txBody>
      </p:sp>
      <p:grpSp>
        <p:nvGrpSpPr>
          <p:cNvPr id="5" name="组合 13"/>
          <p:cNvGrpSpPr>
            <a:grpSpLocks/>
          </p:cNvGrpSpPr>
          <p:nvPr/>
        </p:nvGrpSpPr>
        <p:grpSpPr bwMode="auto">
          <a:xfrm>
            <a:off x="1676403" y="4313974"/>
            <a:ext cx="6099802" cy="2186097"/>
            <a:chOff x="971550" y="4076700"/>
            <a:chExt cx="7143750" cy="2447925"/>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4076700"/>
              <a:ext cx="5329238" cy="244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4573588"/>
              <a:ext cx="1455737" cy="1455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78691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latin typeface="Calibri" charset="0"/>
              </a:rPr>
              <a:t>天线</a:t>
            </a:r>
            <a:r>
              <a:rPr lang="zh-CN" altLang="en-US" dirty="0">
                <a:latin typeface="Calibri" charset="0"/>
              </a:rPr>
              <a:t>同阅读器相连，用于在标签和阅读器之间传递射频信号。阅读器可以连接一个或多个天线。</a:t>
            </a:r>
            <a:endParaRPr lang="en-US" altLang="zh-CN" dirty="0">
              <a:latin typeface="Calibri" charset="0"/>
            </a:endParaRPr>
          </a:p>
          <a:p>
            <a:r>
              <a:rPr lang="en-US" altLang="zh-CN" dirty="0">
                <a:latin typeface="Calibri" charset="0"/>
              </a:rPr>
              <a:t>RFID</a:t>
            </a:r>
            <a:r>
              <a:rPr lang="zh-CN" altLang="en-US" dirty="0">
                <a:latin typeface="Calibri" charset="0"/>
              </a:rPr>
              <a:t>系统的工作频率从低频到微波，这使得天线与标签芯片之间的匹配问题变得很复杂。</a:t>
            </a: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38</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技术分析</a:t>
            </a:r>
            <a:r>
              <a:rPr kumimoji="1" lang="zh-CN" altLang="zh-CN" dirty="0"/>
              <a:t>：</a:t>
            </a:r>
            <a:r>
              <a:rPr kumimoji="1" lang="zh-CN" altLang="en-US" dirty="0"/>
              <a:t>天线</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573463"/>
            <a:ext cx="3857625" cy="275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178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latin typeface="微软雅黑"/>
                <a:ea typeface="微软雅黑"/>
                <a:cs typeface="微软雅黑"/>
              </a:rPr>
              <a:t>标签（</a:t>
            </a:r>
            <a:r>
              <a:rPr lang="en-US" altLang="zh-CN" dirty="0">
                <a:solidFill>
                  <a:srgbClr val="C00000"/>
                </a:solidFill>
                <a:latin typeface="微软雅黑"/>
                <a:ea typeface="微软雅黑"/>
                <a:cs typeface="微软雅黑"/>
              </a:rPr>
              <a:t>Tag</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是由耦合元件、芯片及微型天线组成，每个标签内部存有唯一的电子编码，附着在物体上，用来标识目标对象。</a:t>
            </a:r>
            <a:endParaRPr lang="en-US" altLang="zh-CN" dirty="0">
              <a:latin typeface="微软雅黑"/>
              <a:ea typeface="微软雅黑"/>
              <a:cs typeface="微软雅黑"/>
            </a:endParaRPr>
          </a:p>
          <a:p>
            <a:r>
              <a:rPr lang="zh-CN" altLang="en-US" dirty="0">
                <a:latin typeface="微软雅黑"/>
                <a:ea typeface="微软雅黑"/>
                <a:cs typeface="微软雅黑"/>
              </a:rPr>
              <a:t>标签进入</a:t>
            </a:r>
            <a:r>
              <a:rPr lang="en-US" altLang="zh-CN" dirty="0">
                <a:latin typeface="微软雅黑"/>
                <a:ea typeface="微软雅黑"/>
                <a:cs typeface="微软雅黑"/>
              </a:rPr>
              <a:t>RFID</a:t>
            </a:r>
            <a:r>
              <a:rPr lang="zh-CN" altLang="en-US" dirty="0">
                <a:latin typeface="微软雅黑"/>
                <a:ea typeface="微软雅黑"/>
                <a:cs typeface="微软雅黑"/>
              </a:rPr>
              <a:t>阅读器扫描场以后，接收到阅读器发出的射频信号，凭借感应电流获得的能量发送出存储在芯片中的电子编码（被动式标签），或者主动发送某一频率的信号（主动式标签）。</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39</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技术分析：标签</a:t>
            </a:r>
          </a:p>
        </p:txBody>
      </p:sp>
      <p:pic>
        <p:nvPicPr>
          <p:cNvPr id="5" name="Picture 4" descr="http://www.harlandsimon.com/Images/tagInLab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6" y="4828869"/>
            <a:ext cx="1779588"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6" descr="http://www.gapintelligence.com/wp-content/uploads/2010/04/rfid-tag-in-ha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204" y="4828869"/>
            <a:ext cx="2019753"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8" descr="http://www.eefocus.com/data/dictionary/68332/EPC-RFID-TA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586" y="5013325"/>
            <a:ext cx="1822918" cy="1163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0" descr="http://www.gaorfidassettracking.com/RFID_Asset_Tracking_Products/images/rfid_tag_865_11500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925" y="5013325"/>
            <a:ext cx="1190625" cy="1195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4318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latin typeface="微软雅黑"/>
                <a:ea typeface="微软雅黑"/>
                <a:cs typeface="微软雅黑"/>
              </a:rPr>
              <a:t>光学字符识别</a:t>
            </a:r>
            <a:r>
              <a:rPr lang="zh-CN" altLang="en-US" dirty="0">
                <a:latin typeface="微软雅黑"/>
                <a:ea typeface="微软雅黑"/>
                <a:cs typeface="微软雅黑"/>
              </a:rPr>
              <a:t>（</a:t>
            </a:r>
            <a:r>
              <a:rPr lang="en-US" altLang="zh-CN" dirty="0">
                <a:latin typeface="微软雅黑"/>
                <a:ea typeface="微软雅黑"/>
                <a:cs typeface="微软雅黑"/>
              </a:rPr>
              <a:t>Optical Character Recognition</a:t>
            </a:r>
            <a:r>
              <a:rPr lang="zh-CN" altLang="en-US" dirty="0">
                <a:latin typeface="微软雅黑"/>
                <a:ea typeface="微软雅黑"/>
                <a:cs typeface="微软雅黑"/>
              </a:rPr>
              <a:t>，</a:t>
            </a:r>
            <a:r>
              <a:rPr lang="en-US" altLang="zh-CN" dirty="0">
                <a:latin typeface="微软雅黑"/>
                <a:ea typeface="微软雅黑"/>
                <a:cs typeface="微软雅黑"/>
              </a:rPr>
              <a:t>OCR</a:t>
            </a:r>
            <a:r>
              <a:rPr lang="zh-CN" altLang="en-US" dirty="0">
                <a:latin typeface="微软雅黑"/>
                <a:ea typeface="微软雅黑"/>
                <a:cs typeface="微软雅黑"/>
              </a:rPr>
              <a:t>），是模式识别（</a:t>
            </a:r>
            <a:r>
              <a:rPr lang="en-US" altLang="zh-CN" dirty="0">
                <a:latin typeface="微软雅黑"/>
                <a:ea typeface="微软雅黑"/>
                <a:cs typeface="微软雅黑"/>
              </a:rPr>
              <a:t>Pattern Recognition</a:t>
            </a:r>
            <a:r>
              <a:rPr lang="zh-CN" altLang="en-US" dirty="0">
                <a:latin typeface="微软雅黑"/>
                <a:ea typeface="微软雅黑"/>
                <a:cs typeface="微软雅黑"/>
              </a:rPr>
              <a:t>，</a:t>
            </a:r>
            <a:r>
              <a:rPr lang="en-US" altLang="zh-CN" dirty="0">
                <a:latin typeface="微软雅黑"/>
                <a:ea typeface="微软雅黑"/>
                <a:cs typeface="微软雅黑"/>
              </a:rPr>
              <a:t>PR</a:t>
            </a:r>
            <a:r>
              <a:rPr lang="zh-CN" altLang="en-US" dirty="0">
                <a:latin typeface="微软雅黑"/>
                <a:ea typeface="微软雅黑"/>
                <a:cs typeface="微软雅黑"/>
              </a:rPr>
              <a:t>）的一种技术，目的是要使计算机知道它到底看到了什么，尤其是文字资料。</a:t>
            </a:r>
            <a:r>
              <a:rPr lang="en-US" altLang="zh-CN" dirty="0">
                <a:latin typeface="微软雅黑"/>
                <a:ea typeface="微软雅黑"/>
                <a:cs typeface="微软雅黑"/>
              </a:rPr>
              <a:t>OCR</a:t>
            </a:r>
            <a:r>
              <a:rPr lang="zh-CN" altLang="en-US" dirty="0">
                <a:latin typeface="微软雅黑"/>
                <a:ea typeface="微软雅黑"/>
                <a:cs typeface="微软雅黑"/>
              </a:rPr>
              <a:t>技术能使设备</a:t>
            </a:r>
            <a:r>
              <a:rPr lang="zh-CN" altLang="en-US" u="sng" dirty="0">
                <a:latin typeface="微软雅黑"/>
                <a:ea typeface="微软雅黑"/>
                <a:cs typeface="微软雅黑"/>
              </a:rPr>
              <a:t>通过光学机制识别字符</a:t>
            </a:r>
            <a:r>
              <a:rPr lang="zh-CN" altLang="en-US" dirty="0">
                <a:latin typeface="微软雅黑"/>
                <a:ea typeface="微软雅黑"/>
                <a:cs typeface="微软雅黑"/>
              </a:rPr>
              <a:t>。</a:t>
            </a:r>
            <a:endParaRPr lang="en-US" altLang="zh-CN" dirty="0">
              <a:latin typeface="微软雅黑"/>
              <a:ea typeface="微软雅黑"/>
              <a:cs typeface="微软雅黑"/>
            </a:endParaRPr>
          </a:p>
          <a:p>
            <a:endParaRPr lang="en-US" altLang="zh-CN" dirty="0">
              <a:latin typeface="微软雅黑"/>
              <a:ea typeface="微软雅黑"/>
              <a:cs typeface="微软雅黑"/>
            </a:endParaRPr>
          </a:p>
          <a:p>
            <a:r>
              <a:rPr lang="zh-CN" altLang="en-US" dirty="0">
                <a:solidFill>
                  <a:srgbClr val="C00000"/>
                </a:solidFill>
                <a:latin typeface="微软雅黑"/>
                <a:ea typeface="微软雅黑"/>
                <a:cs typeface="微软雅黑"/>
              </a:rPr>
              <a:t>语音识别</a:t>
            </a:r>
            <a:r>
              <a:rPr lang="zh-CN" altLang="en-US" dirty="0">
                <a:latin typeface="微软雅黑"/>
                <a:ea typeface="微软雅黑"/>
                <a:cs typeface="微软雅黑"/>
              </a:rPr>
              <a:t>研究如何采用数字信号处理技术</a:t>
            </a:r>
            <a:r>
              <a:rPr lang="zh-CN" altLang="en-US" u="sng" dirty="0">
                <a:latin typeface="微软雅黑"/>
                <a:ea typeface="微软雅黑"/>
                <a:cs typeface="微软雅黑"/>
              </a:rPr>
              <a:t>自动提取及决定语言信号中最基本有意义的信息</a:t>
            </a:r>
            <a:r>
              <a:rPr lang="zh-CN" altLang="en-US" dirty="0">
                <a:latin typeface="微软雅黑"/>
                <a:ea typeface="微软雅黑"/>
                <a:cs typeface="微软雅黑"/>
              </a:rPr>
              <a:t>，同时也包括利用音律特征等个人特征识别说话人。</a:t>
            </a:r>
            <a:endParaRPr lang="zh-CN" altLang="en-US" b="1" dirty="0">
              <a:effectLst>
                <a:outerShdw blurRad="38100" dist="38100" dir="2700000" algn="tl">
                  <a:srgbClr val="DDDDDD"/>
                </a:outerShdw>
              </a:effectLst>
              <a:latin typeface="微软雅黑"/>
              <a:ea typeface="微软雅黑"/>
              <a:cs typeface="微软雅黑"/>
            </a:endParaRPr>
          </a:p>
          <a:p>
            <a:pPr marL="0" indent="0">
              <a:buNone/>
            </a:pPr>
            <a:endParaRPr kumimoji="1" lang="en-US" altLang="zh-CN"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a:t>
            </a:fld>
            <a:endParaRPr lang="zh-CN" altLang="en-US" dirty="0"/>
          </a:p>
        </p:txBody>
      </p:sp>
      <p:sp>
        <p:nvSpPr>
          <p:cNvPr id="4" name="标题 3"/>
          <p:cNvSpPr>
            <a:spLocks noGrp="1"/>
          </p:cNvSpPr>
          <p:nvPr>
            <p:ph type="title"/>
          </p:nvPr>
        </p:nvSpPr>
        <p:spPr/>
        <p:txBody>
          <a:bodyPr/>
          <a:lstStyle/>
          <a:p>
            <a:r>
              <a:rPr kumimoji="1" lang="zh-CN" altLang="en-US" dirty="0"/>
              <a:t>光符号识别</a:t>
            </a:r>
            <a:r>
              <a:rPr kumimoji="1" lang="zh-CN" altLang="zh-CN" dirty="0"/>
              <a:t>、</a:t>
            </a:r>
            <a:r>
              <a:rPr kumimoji="1" lang="zh-CN" altLang="en-US" dirty="0"/>
              <a:t>语音识别</a:t>
            </a:r>
          </a:p>
        </p:txBody>
      </p:sp>
    </p:spTree>
    <p:extLst>
      <p:ext uri="{BB962C8B-B14F-4D97-AF65-F5344CB8AC3E}">
        <p14:creationId xmlns:p14="http://schemas.microsoft.com/office/powerpoint/2010/main" val="2554476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zh-CN" dirty="0">
                <a:solidFill>
                  <a:srgbClr val="C00000"/>
                </a:solidFill>
                <a:latin typeface="微软雅黑"/>
                <a:ea typeface="微软雅黑"/>
                <a:cs typeface="微软雅黑"/>
              </a:rPr>
              <a:t>电可擦可编程只读存储器（</a:t>
            </a:r>
            <a:r>
              <a:rPr lang="en-US" altLang="zh-CN" dirty="0">
                <a:solidFill>
                  <a:srgbClr val="C00000"/>
                </a:solidFill>
                <a:latin typeface="微软雅黑"/>
                <a:ea typeface="微软雅黑"/>
                <a:cs typeface="微软雅黑"/>
              </a:rPr>
              <a:t>EEPROM</a:t>
            </a:r>
            <a:r>
              <a:rPr lang="zh-CN" altLang="zh-CN" dirty="0">
                <a:latin typeface="微软雅黑"/>
                <a:ea typeface="微软雅黑"/>
                <a:cs typeface="微软雅黑"/>
              </a:rPr>
              <a:t>）：一般射频识别系统主要采用</a:t>
            </a:r>
            <a:r>
              <a:rPr lang="en-US" altLang="zh-CN" dirty="0">
                <a:latin typeface="微软雅黑"/>
                <a:ea typeface="微软雅黑"/>
                <a:cs typeface="微软雅黑"/>
              </a:rPr>
              <a:t>EEPROM</a:t>
            </a:r>
            <a:r>
              <a:rPr lang="zh-CN" altLang="zh-CN" dirty="0">
                <a:latin typeface="微软雅黑"/>
                <a:ea typeface="微软雅黑"/>
                <a:cs typeface="微软雅黑"/>
              </a:rPr>
              <a:t>方式。这种方式的缺点是写入过程中的功耗消耗很大，使用寿命一般为</a:t>
            </a:r>
            <a:r>
              <a:rPr lang="en-US" altLang="zh-CN" dirty="0">
                <a:latin typeface="微软雅黑"/>
                <a:ea typeface="微软雅黑"/>
                <a:cs typeface="微软雅黑"/>
              </a:rPr>
              <a:t>100,000</a:t>
            </a:r>
            <a:r>
              <a:rPr lang="zh-CN" altLang="zh-CN" dirty="0">
                <a:latin typeface="微软雅黑"/>
                <a:ea typeface="微软雅黑"/>
                <a:cs typeface="微软雅黑"/>
              </a:rPr>
              <a:t>次</a:t>
            </a:r>
            <a:endParaRPr lang="en-US" altLang="zh-CN" dirty="0">
              <a:latin typeface="微软雅黑"/>
              <a:ea typeface="微软雅黑"/>
              <a:cs typeface="微软雅黑"/>
            </a:endParaRPr>
          </a:p>
          <a:p>
            <a:pPr lvl="1"/>
            <a:endParaRPr lang="zh-CN" altLang="zh-CN" dirty="0">
              <a:latin typeface="微软雅黑"/>
              <a:ea typeface="微软雅黑"/>
              <a:cs typeface="微软雅黑"/>
            </a:endParaRPr>
          </a:p>
          <a:p>
            <a:r>
              <a:rPr lang="zh-CN" altLang="zh-CN" dirty="0">
                <a:solidFill>
                  <a:srgbClr val="C00000"/>
                </a:solidFill>
                <a:latin typeface="微软雅黑"/>
                <a:ea typeface="微软雅黑"/>
                <a:cs typeface="微软雅黑"/>
              </a:rPr>
              <a:t>铁电随机存取存储器（</a:t>
            </a:r>
            <a:r>
              <a:rPr lang="en-US" altLang="zh-CN" dirty="0">
                <a:solidFill>
                  <a:srgbClr val="C00000"/>
                </a:solidFill>
                <a:latin typeface="微软雅黑"/>
                <a:ea typeface="微软雅黑"/>
                <a:cs typeface="微软雅黑"/>
              </a:rPr>
              <a:t>FRAM</a:t>
            </a:r>
            <a:r>
              <a:rPr lang="zh-CN" altLang="zh-CN" dirty="0">
                <a:solidFill>
                  <a:srgbClr val="C00000"/>
                </a:solidFill>
                <a:latin typeface="微软雅黑"/>
                <a:ea typeface="微软雅黑"/>
                <a:cs typeface="微软雅黑"/>
              </a:rPr>
              <a:t>）</a:t>
            </a:r>
            <a:r>
              <a:rPr lang="en-US" altLang="zh-CN" dirty="0">
                <a:latin typeface="微软雅黑"/>
                <a:ea typeface="微软雅黑"/>
                <a:cs typeface="微软雅黑"/>
              </a:rPr>
              <a:t>:  </a:t>
            </a:r>
            <a:r>
              <a:rPr lang="zh-CN" altLang="zh-CN" dirty="0">
                <a:latin typeface="微软雅黑"/>
                <a:ea typeface="微软雅黑"/>
                <a:cs typeface="微软雅黑"/>
              </a:rPr>
              <a:t>与</a:t>
            </a:r>
            <a:r>
              <a:rPr lang="en-US" altLang="zh-CN" dirty="0">
                <a:latin typeface="微软雅黑"/>
                <a:ea typeface="微软雅黑"/>
                <a:cs typeface="微软雅黑"/>
              </a:rPr>
              <a:t>EEPROM</a:t>
            </a:r>
            <a:r>
              <a:rPr lang="zh-CN" altLang="zh-CN" dirty="0">
                <a:latin typeface="微软雅黑"/>
                <a:ea typeface="微软雅黑"/>
                <a:cs typeface="微软雅黑"/>
              </a:rPr>
              <a:t>相比，</a:t>
            </a:r>
            <a:r>
              <a:rPr lang="en-US" altLang="zh-CN" dirty="0">
                <a:latin typeface="微软雅黑"/>
                <a:ea typeface="微软雅黑"/>
                <a:cs typeface="微软雅黑"/>
              </a:rPr>
              <a:t>FRAM</a:t>
            </a:r>
            <a:r>
              <a:rPr lang="zh-CN" altLang="zh-CN" dirty="0">
                <a:latin typeface="微软雅黑"/>
                <a:ea typeface="微软雅黑"/>
                <a:cs typeface="微软雅黑"/>
              </a:rPr>
              <a:t>的写入功耗消耗减小</a:t>
            </a:r>
            <a:r>
              <a:rPr lang="en-US" altLang="zh-CN" dirty="0">
                <a:latin typeface="微软雅黑"/>
                <a:ea typeface="微软雅黑"/>
                <a:cs typeface="微软雅黑"/>
              </a:rPr>
              <a:t>100</a:t>
            </a:r>
            <a:r>
              <a:rPr lang="zh-CN" altLang="zh-CN" dirty="0">
                <a:latin typeface="微软雅黑"/>
                <a:ea typeface="微软雅黑"/>
                <a:cs typeface="微软雅黑"/>
              </a:rPr>
              <a:t>倍，写入时间甚至缩短</a:t>
            </a:r>
            <a:r>
              <a:rPr lang="en-US" altLang="zh-CN" dirty="0">
                <a:latin typeface="微软雅黑"/>
                <a:ea typeface="微软雅黑"/>
                <a:cs typeface="微软雅黑"/>
              </a:rPr>
              <a:t>1000</a:t>
            </a:r>
            <a:r>
              <a:rPr lang="zh-CN" altLang="zh-CN" dirty="0">
                <a:latin typeface="微软雅黑"/>
                <a:ea typeface="微软雅黑"/>
                <a:cs typeface="微软雅黑"/>
              </a:rPr>
              <a:t>倍。</a:t>
            </a:r>
            <a:r>
              <a:rPr lang="en-US" altLang="zh-CN" dirty="0">
                <a:latin typeface="微软雅黑"/>
                <a:ea typeface="微软雅黑"/>
                <a:cs typeface="微软雅黑"/>
              </a:rPr>
              <a:t>FRAM</a:t>
            </a:r>
            <a:r>
              <a:rPr lang="zh-CN" altLang="zh-CN" dirty="0">
                <a:latin typeface="微软雅黑"/>
                <a:ea typeface="微软雅黑"/>
                <a:cs typeface="微软雅黑"/>
              </a:rPr>
              <a:t>属于非易失类存储器。然而，</a:t>
            </a:r>
            <a:r>
              <a:rPr lang="en-US" altLang="zh-CN" dirty="0">
                <a:latin typeface="微软雅黑"/>
                <a:ea typeface="微软雅黑"/>
                <a:cs typeface="微软雅黑"/>
              </a:rPr>
              <a:t>FRAM</a:t>
            </a:r>
            <a:r>
              <a:rPr lang="zh-CN" altLang="zh-CN" dirty="0">
                <a:latin typeface="微软雅黑"/>
                <a:ea typeface="微软雅黑"/>
                <a:cs typeface="微软雅黑"/>
              </a:rPr>
              <a:t>由于生产方面的问题至今未获得广泛应用。</a:t>
            </a:r>
            <a:endParaRPr lang="en-US" altLang="zh-CN" dirty="0">
              <a:latin typeface="微软雅黑"/>
              <a:ea typeface="微软雅黑"/>
              <a:cs typeface="微软雅黑"/>
            </a:endParaRPr>
          </a:p>
          <a:p>
            <a:pPr lvl="1"/>
            <a:endParaRPr lang="zh-CN" altLang="zh-CN" dirty="0">
              <a:latin typeface="微软雅黑"/>
              <a:ea typeface="微软雅黑"/>
              <a:cs typeface="微软雅黑"/>
            </a:endParaRPr>
          </a:p>
          <a:p>
            <a:r>
              <a:rPr lang="zh-CN" altLang="zh-CN" dirty="0">
                <a:solidFill>
                  <a:srgbClr val="C00000"/>
                </a:solidFill>
                <a:latin typeface="微软雅黑"/>
                <a:ea typeface="微软雅黑"/>
                <a:cs typeface="微软雅黑"/>
              </a:rPr>
              <a:t>静态随机存取存储器（</a:t>
            </a:r>
            <a:r>
              <a:rPr lang="en-US" altLang="zh-CN" dirty="0">
                <a:solidFill>
                  <a:srgbClr val="C00000"/>
                </a:solidFill>
                <a:latin typeface="微软雅黑"/>
                <a:ea typeface="微软雅黑"/>
                <a:cs typeface="微软雅黑"/>
              </a:rPr>
              <a:t>SRAM</a:t>
            </a:r>
            <a:r>
              <a:rPr lang="zh-CN" altLang="zh-CN" dirty="0">
                <a:solidFill>
                  <a:srgbClr val="C00000"/>
                </a:solidFill>
                <a:latin typeface="微软雅黑"/>
                <a:ea typeface="微软雅黑"/>
                <a:cs typeface="微软雅黑"/>
              </a:rPr>
              <a:t>）</a:t>
            </a:r>
            <a:r>
              <a:rPr lang="en-US" altLang="zh-CN" dirty="0">
                <a:latin typeface="微软雅黑"/>
                <a:ea typeface="微软雅黑"/>
                <a:cs typeface="微软雅黑"/>
              </a:rPr>
              <a:t>:   SRAM</a:t>
            </a:r>
            <a:r>
              <a:rPr lang="zh-CN" altLang="zh-CN" dirty="0">
                <a:latin typeface="微软雅黑"/>
                <a:ea typeface="微软雅黑"/>
                <a:cs typeface="微软雅黑"/>
              </a:rPr>
              <a:t>能快速写入数据，适用于微波系统，但</a:t>
            </a:r>
            <a:r>
              <a:rPr lang="en-US" altLang="zh-CN" dirty="0">
                <a:latin typeface="微软雅黑"/>
                <a:ea typeface="微软雅黑"/>
                <a:cs typeface="微软雅黑"/>
              </a:rPr>
              <a:t>SRAM</a:t>
            </a:r>
            <a:r>
              <a:rPr lang="zh-CN" altLang="zh-CN" dirty="0">
                <a:latin typeface="微软雅黑"/>
                <a:ea typeface="微软雅黑"/>
                <a:cs typeface="微软雅黑"/>
              </a:rPr>
              <a:t>需要辅助电池不间断供电，才能保存数据。</a:t>
            </a:r>
            <a:endParaRPr lang="zh-CN" altLang="en-US" dirty="0">
              <a:latin typeface="微软雅黑"/>
              <a:ea typeface="微软雅黑"/>
              <a:cs typeface="微软雅黑"/>
            </a:endParaRP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40</a:t>
            </a:fld>
            <a:endParaRPr lang="zh-CN" altLang="en-US" dirty="0"/>
          </a:p>
        </p:txBody>
      </p:sp>
      <p:sp>
        <p:nvSpPr>
          <p:cNvPr id="4" name="标题 3"/>
          <p:cNvSpPr>
            <a:spLocks noGrp="1"/>
          </p:cNvSpPr>
          <p:nvPr>
            <p:ph type="title"/>
          </p:nvPr>
        </p:nvSpPr>
        <p:spPr/>
        <p:txBody>
          <a:bodyPr/>
          <a:lstStyle/>
          <a:p>
            <a:r>
              <a:rPr kumimoji="1" lang="zh-CN" altLang="en-US" dirty="0"/>
              <a:t>标签：存储方式</a:t>
            </a:r>
          </a:p>
        </p:txBody>
      </p:sp>
    </p:spTree>
    <p:extLst>
      <p:ext uri="{BB962C8B-B14F-4D97-AF65-F5344CB8AC3E}">
        <p14:creationId xmlns:p14="http://schemas.microsoft.com/office/powerpoint/2010/main" val="2740421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zh-CN" sz="2200" dirty="0">
                <a:solidFill>
                  <a:srgbClr val="C00000"/>
                </a:solidFill>
                <a:latin typeface="微软雅黑"/>
                <a:ea typeface="微软雅黑"/>
                <a:cs typeface="微软雅黑"/>
              </a:rPr>
              <a:t>被动式标签（</a:t>
            </a:r>
            <a:r>
              <a:rPr lang="en-US" altLang="zh-CN" sz="2200" dirty="0">
                <a:solidFill>
                  <a:srgbClr val="C00000"/>
                </a:solidFill>
                <a:latin typeface="微软雅黑"/>
                <a:ea typeface="微软雅黑"/>
                <a:cs typeface="微软雅黑"/>
              </a:rPr>
              <a:t>Passive Tag</a:t>
            </a:r>
            <a:r>
              <a:rPr lang="zh-CN" altLang="zh-CN" sz="2200" dirty="0">
                <a:solidFill>
                  <a:srgbClr val="C00000"/>
                </a:solidFill>
                <a:latin typeface="微软雅黑"/>
                <a:ea typeface="微软雅黑"/>
                <a:cs typeface="微软雅黑"/>
              </a:rPr>
              <a:t>）：</a:t>
            </a:r>
            <a:r>
              <a:rPr lang="zh-CN" altLang="zh-CN" sz="2200" dirty="0">
                <a:latin typeface="微软雅黑"/>
                <a:ea typeface="微软雅黑"/>
                <a:cs typeface="微软雅黑"/>
              </a:rPr>
              <a:t>因内部没有电源设备又被称为无源标签。被动式标签内部的集成电路通过接收由阅读器发出的电磁波进行驱动，向阅读器发送数据。</a:t>
            </a:r>
            <a:endParaRPr lang="en-US" altLang="zh-CN" sz="2200" dirty="0">
              <a:latin typeface="微软雅黑"/>
              <a:ea typeface="微软雅黑"/>
              <a:cs typeface="微软雅黑"/>
            </a:endParaRPr>
          </a:p>
          <a:p>
            <a:r>
              <a:rPr lang="zh-CN" altLang="en-US" sz="2200" dirty="0">
                <a:solidFill>
                  <a:srgbClr val="C00000"/>
                </a:solidFill>
                <a:latin typeface="微软雅黑"/>
                <a:ea typeface="微软雅黑"/>
                <a:cs typeface="微软雅黑"/>
              </a:rPr>
              <a:t>主动标签（</a:t>
            </a:r>
            <a:r>
              <a:rPr lang="en-US" altLang="zh-CN" sz="2200" dirty="0">
                <a:solidFill>
                  <a:srgbClr val="C00000"/>
                </a:solidFill>
                <a:latin typeface="微软雅黑"/>
                <a:ea typeface="微软雅黑"/>
                <a:cs typeface="微软雅黑"/>
              </a:rPr>
              <a:t>Active Tag</a:t>
            </a:r>
            <a:r>
              <a:rPr lang="zh-CN" altLang="zh-CN" sz="2200" dirty="0">
                <a:solidFill>
                  <a:srgbClr val="C00000"/>
                </a:solidFill>
                <a:latin typeface="微软雅黑"/>
                <a:ea typeface="微软雅黑"/>
                <a:cs typeface="微软雅黑"/>
              </a:rPr>
              <a:t>）</a:t>
            </a:r>
            <a:r>
              <a:rPr lang="zh-CN" altLang="en-US" sz="2200" dirty="0">
                <a:solidFill>
                  <a:srgbClr val="C00000"/>
                </a:solidFill>
                <a:latin typeface="微软雅黑"/>
                <a:ea typeface="微软雅黑"/>
                <a:cs typeface="微软雅黑"/>
              </a:rPr>
              <a:t>：</a:t>
            </a:r>
            <a:r>
              <a:rPr lang="zh-CN" altLang="zh-CN" sz="2200" dirty="0">
                <a:latin typeface="微软雅黑"/>
                <a:ea typeface="微软雅黑"/>
                <a:cs typeface="微软雅黑"/>
              </a:rPr>
              <a:t>因标签内部携带电源又被称为有源标签。电源设备和与其相关的电路决定了主动式标签要比被动式标签体积大、价格昂贵。但主动标签通信距离更远，可达上百米。</a:t>
            </a:r>
          </a:p>
          <a:p>
            <a:r>
              <a:rPr lang="zh-CN" altLang="en-US" sz="2200" dirty="0">
                <a:solidFill>
                  <a:srgbClr val="C00000"/>
                </a:solidFill>
                <a:latin typeface="微软雅黑"/>
                <a:ea typeface="微软雅黑"/>
                <a:cs typeface="微软雅黑"/>
              </a:rPr>
              <a:t>半主动标签</a:t>
            </a:r>
            <a:r>
              <a:rPr lang="zh-CN" altLang="zh-CN" sz="2200" dirty="0">
                <a:solidFill>
                  <a:srgbClr val="C00000"/>
                </a:solidFill>
                <a:latin typeface="微软雅黑"/>
                <a:ea typeface="微软雅黑"/>
                <a:cs typeface="微软雅黑"/>
              </a:rPr>
              <a:t>（</a:t>
            </a:r>
            <a:r>
              <a:rPr lang="en-US" altLang="zh-CN" sz="2200" dirty="0">
                <a:solidFill>
                  <a:srgbClr val="C00000"/>
                </a:solidFill>
                <a:latin typeface="微软雅黑"/>
                <a:ea typeface="微软雅黑"/>
                <a:cs typeface="微软雅黑"/>
              </a:rPr>
              <a:t>Semi-active Tag</a:t>
            </a:r>
            <a:r>
              <a:rPr lang="zh-CN" altLang="zh-CN" sz="2200" dirty="0">
                <a:solidFill>
                  <a:srgbClr val="C00000"/>
                </a:solidFill>
                <a:latin typeface="微软雅黑"/>
                <a:ea typeface="微软雅黑"/>
                <a:cs typeface="微软雅黑"/>
              </a:rPr>
              <a:t>）</a:t>
            </a:r>
            <a:r>
              <a:rPr lang="zh-CN" altLang="en-US" sz="2200" dirty="0">
                <a:solidFill>
                  <a:srgbClr val="C00000"/>
                </a:solidFill>
                <a:latin typeface="微软雅黑"/>
                <a:ea typeface="微软雅黑"/>
                <a:cs typeface="微软雅黑"/>
              </a:rPr>
              <a:t>：</a:t>
            </a:r>
            <a:r>
              <a:rPr lang="zh-CN" altLang="zh-CN" sz="2200" dirty="0">
                <a:latin typeface="微软雅黑"/>
                <a:ea typeface="微软雅黑"/>
                <a:cs typeface="微软雅黑"/>
              </a:rPr>
              <a:t>兼有被动标签和主动标签的所有优点，内部携带电池，能够为标签内部计算提供电源。这种标签可以携带传感器，可用于检测环境参数，如温度、湿度、是否移动等。然而</a:t>
            </a:r>
            <a:r>
              <a:rPr lang="zh-CN" altLang="en-US" sz="2200" dirty="0">
                <a:latin typeface="微软雅黑"/>
                <a:ea typeface="微软雅黑"/>
                <a:cs typeface="微软雅黑"/>
              </a:rPr>
              <a:t>与</a:t>
            </a:r>
            <a:r>
              <a:rPr lang="zh-CN" altLang="zh-CN" sz="2200" dirty="0">
                <a:latin typeface="微软雅黑"/>
                <a:ea typeface="微软雅黑"/>
                <a:cs typeface="微软雅黑"/>
              </a:rPr>
              <a:t>主动式标签不同</a:t>
            </a:r>
            <a:r>
              <a:rPr lang="zh-CN" altLang="en-US" sz="2200" dirty="0">
                <a:latin typeface="微软雅黑"/>
                <a:ea typeface="微软雅黑"/>
                <a:cs typeface="微软雅黑"/>
              </a:rPr>
              <a:t>的</a:t>
            </a:r>
            <a:r>
              <a:rPr lang="zh-CN" altLang="zh-CN" sz="2200" dirty="0">
                <a:latin typeface="微软雅黑"/>
                <a:ea typeface="微软雅黑"/>
                <a:cs typeface="微软雅黑"/>
              </a:rPr>
              <a:t>是它们的通信并不需要电池提供能量，而是像被动式标签一样通过阅读器发射的电磁波获取通信能量。</a:t>
            </a:r>
            <a:endParaRPr lang="zh-CN" altLang="en-US" sz="2200" dirty="0">
              <a:latin typeface="微软雅黑"/>
              <a:ea typeface="微软雅黑"/>
              <a:cs typeface="微软雅黑"/>
            </a:endParaRPr>
          </a:p>
          <a:p>
            <a:endParaRPr kumimoji="1" lang="zh-CN" altLang="en-US" sz="2200"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41</a:t>
            </a:fld>
            <a:endParaRPr lang="zh-CN" altLang="en-US" dirty="0"/>
          </a:p>
        </p:txBody>
      </p:sp>
      <p:sp>
        <p:nvSpPr>
          <p:cNvPr id="4" name="标题 3"/>
          <p:cNvSpPr>
            <a:spLocks noGrp="1"/>
          </p:cNvSpPr>
          <p:nvPr>
            <p:ph type="title"/>
          </p:nvPr>
        </p:nvSpPr>
        <p:spPr/>
        <p:txBody>
          <a:bodyPr/>
          <a:lstStyle/>
          <a:p>
            <a:r>
              <a:rPr kumimoji="1" lang="zh-CN" altLang="en-US" dirty="0"/>
              <a:t>标签分类</a:t>
            </a:r>
          </a:p>
        </p:txBody>
      </p:sp>
    </p:spTree>
    <p:extLst>
      <p:ext uri="{BB962C8B-B14F-4D97-AF65-F5344CB8AC3E}">
        <p14:creationId xmlns:p14="http://schemas.microsoft.com/office/powerpoint/2010/main" val="266537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zh-CN" dirty="0">
                <a:solidFill>
                  <a:srgbClr val="C00000"/>
                </a:solidFill>
                <a:latin typeface="微软雅黑"/>
                <a:ea typeface="微软雅黑"/>
                <a:cs typeface="微软雅黑"/>
              </a:rPr>
              <a:t>体积小且形状多样</a:t>
            </a:r>
            <a:r>
              <a:rPr lang="zh-CN" altLang="zh-CN" dirty="0">
                <a:latin typeface="微软雅黑"/>
                <a:ea typeface="微软雅黑"/>
                <a:cs typeface="微软雅黑"/>
              </a:rPr>
              <a:t>：</a:t>
            </a:r>
            <a:r>
              <a:rPr lang="en-US" altLang="zh-CN" dirty="0">
                <a:latin typeface="微软雅黑"/>
                <a:ea typeface="微软雅黑"/>
                <a:cs typeface="微软雅黑"/>
              </a:rPr>
              <a:t>RFID</a:t>
            </a:r>
            <a:r>
              <a:rPr lang="zh-CN" altLang="zh-CN" dirty="0">
                <a:latin typeface="微软雅黑"/>
                <a:ea typeface="微软雅黑"/>
                <a:cs typeface="微软雅黑"/>
              </a:rPr>
              <a:t>标签在读取上并不受尺寸大小与形状限制，不需要为了读取精度而配合纸张的固定尺寸和印刷品质。</a:t>
            </a:r>
          </a:p>
          <a:p>
            <a:r>
              <a:rPr lang="zh-CN" altLang="zh-CN" dirty="0">
                <a:solidFill>
                  <a:srgbClr val="C00000"/>
                </a:solidFill>
                <a:latin typeface="微软雅黑"/>
                <a:ea typeface="微软雅黑"/>
                <a:cs typeface="微软雅黑"/>
              </a:rPr>
              <a:t>环境</a:t>
            </a:r>
            <a:r>
              <a:rPr lang="zh-CN" altLang="en-US" dirty="0">
                <a:solidFill>
                  <a:srgbClr val="C00000"/>
                </a:solidFill>
                <a:latin typeface="微软雅黑"/>
                <a:ea typeface="微软雅黑"/>
                <a:cs typeface="微软雅黑"/>
              </a:rPr>
              <a:t>适应</a:t>
            </a:r>
            <a:r>
              <a:rPr lang="zh-CN" altLang="zh-CN" dirty="0">
                <a:solidFill>
                  <a:srgbClr val="C00000"/>
                </a:solidFill>
                <a:latin typeface="微软雅黑"/>
                <a:ea typeface="微软雅黑"/>
                <a:cs typeface="微软雅黑"/>
              </a:rPr>
              <a:t>性</a:t>
            </a:r>
            <a:r>
              <a:rPr lang="zh-CN" altLang="en-US" dirty="0">
                <a:latin typeface="微软雅黑"/>
                <a:ea typeface="微软雅黑"/>
                <a:cs typeface="微软雅黑"/>
              </a:rPr>
              <a:t>：</a:t>
            </a:r>
            <a:r>
              <a:rPr lang="zh-CN" altLang="zh-CN" dirty="0">
                <a:latin typeface="微软雅黑"/>
                <a:ea typeface="微软雅黑"/>
                <a:cs typeface="微软雅黑"/>
              </a:rPr>
              <a:t>纸张容易被污染而影响识别。但</a:t>
            </a:r>
            <a:r>
              <a:rPr lang="en-US" altLang="zh-CN" dirty="0">
                <a:latin typeface="微软雅黑"/>
                <a:ea typeface="微软雅黑"/>
                <a:cs typeface="微软雅黑"/>
              </a:rPr>
              <a:t>RFID</a:t>
            </a:r>
            <a:r>
              <a:rPr lang="zh-CN" altLang="zh-CN" dirty="0">
                <a:latin typeface="微软雅黑"/>
                <a:ea typeface="微软雅黑"/>
                <a:cs typeface="微软雅黑"/>
              </a:rPr>
              <a:t>对水、油等物质却有极强的抗污性。另外，即使在黑暗的环境中，</a:t>
            </a:r>
            <a:r>
              <a:rPr lang="en-US" altLang="zh-CN" dirty="0">
                <a:latin typeface="微软雅黑"/>
                <a:ea typeface="微软雅黑"/>
                <a:cs typeface="微软雅黑"/>
              </a:rPr>
              <a:t>RFID</a:t>
            </a:r>
            <a:r>
              <a:rPr lang="zh-CN" altLang="zh-CN" dirty="0">
                <a:latin typeface="微软雅黑"/>
                <a:ea typeface="微软雅黑"/>
                <a:cs typeface="微软雅黑"/>
              </a:rPr>
              <a:t>标签也能够被读取。</a:t>
            </a:r>
          </a:p>
          <a:p>
            <a:r>
              <a:rPr lang="zh-CN" altLang="zh-CN" dirty="0">
                <a:solidFill>
                  <a:srgbClr val="C00000"/>
                </a:solidFill>
                <a:latin typeface="微软雅黑"/>
                <a:ea typeface="微软雅黑"/>
                <a:cs typeface="微软雅黑"/>
              </a:rPr>
              <a:t>可重复使用</a:t>
            </a:r>
            <a:r>
              <a:rPr lang="zh-CN" altLang="en-US" dirty="0">
                <a:latin typeface="微软雅黑"/>
                <a:ea typeface="微软雅黑"/>
                <a:cs typeface="微软雅黑"/>
              </a:rPr>
              <a:t>：</a:t>
            </a:r>
            <a:r>
              <a:rPr lang="zh-CN" altLang="zh-CN" dirty="0">
                <a:latin typeface="微软雅黑"/>
                <a:ea typeface="微软雅黑"/>
                <a:cs typeface="微软雅黑"/>
              </a:rPr>
              <a:t>标签具有读写功能，电子数据可被反复覆盖，因此可以被回收而重复使用。</a:t>
            </a:r>
          </a:p>
          <a:p>
            <a:r>
              <a:rPr lang="zh-CN" altLang="zh-CN" dirty="0">
                <a:solidFill>
                  <a:srgbClr val="C00000"/>
                </a:solidFill>
                <a:latin typeface="微软雅黑"/>
                <a:ea typeface="微软雅黑"/>
                <a:cs typeface="微软雅黑"/>
              </a:rPr>
              <a:t>穿透性强</a:t>
            </a:r>
            <a:r>
              <a:rPr lang="zh-CN" altLang="zh-CN" dirty="0">
                <a:latin typeface="微软雅黑"/>
                <a:ea typeface="微软雅黑"/>
                <a:cs typeface="微软雅黑"/>
              </a:rPr>
              <a:t>：标签在被纸张、木材和塑料等非金属或非透明的材质包裹的情况下也可以进行穿透性通讯。</a:t>
            </a:r>
          </a:p>
          <a:p>
            <a:r>
              <a:rPr lang="zh-CN" altLang="zh-CN" dirty="0">
                <a:solidFill>
                  <a:srgbClr val="C00000"/>
                </a:solidFill>
                <a:latin typeface="微软雅黑"/>
                <a:ea typeface="微软雅黑"/>
                <a:cs typeface="微软雅黑"/>
              </a:rPr>
              <a:t>数据安全性</a:t>
            </a:r>
            <a:r>
              <a:rPr lang="zh-CN" altLang="zh-CN" dirty="0">
                <a:latin typeface="微软雅黑"/>
                <a:ea typeface="微软雅黑"/>
                <a:cs typeface="微软雅黑"/>
              </a:rPr>
              <a:t>：标签内的数据通过循环冗余校验的方法来保证标签发送的数据准确性。</a:t>
            </a:r>
            <a:endParaRPr lang="zh-CN" altLang="en-US" dirty="0">
              <a:latin typeface="微软雅黑"/>
              <a:ea typeface="微软雅黑"/>
              <a:cs typeface="微软雅黑"/>
            </a:endParaRP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42</a:t>
            </a:fld>
            <a:endParaRPr lang="zh-CN" altLang="en-US" dirty="0"/>
          </a:p>
        </p:txBody>
      </p:sp>
      <p:sp>
        <p:nvSpPr>
          <p:cNvPr id="4" name="标题 3"/>
          <p:cNvSpPr>
            <a:spLocks noGrp="1"/>
          </p:cNvSpPr>
          <p:nvPr>
            <p:ph type="title"/>
          </p:nvPr>
        </p:nvSpPr>
        <p:spPr>
          <a:xfrm>
            <a:off x="644524" y="304800"/>
            <a:ext cx="6261860" cy="995679"/>
          </a:xfrm>
        </p:spPr>
        <p:txBody>
          <a:bodyPr/>
          <a:lstStyle/>
          <a:p>
            <a:r>
              <a:rPr kumimoji="1" lang="en-US" altLang="zh-CN" dirty="0"/>
              <a:t>RFID</a:t>
            </a:r>
            <a:r>
              <a:rPr kumimoji="1" lang="zh-CN" altLang="en-US" dirty="0"/>
              <a:t>标签与条形码相比</a:t>
            </a:r>
            <a:br>
              <a:rPr kumimoji="1" lang="en-US" altLang="zh-CN" dirty="0"/>
            </a:br>
            <a:r>
              <a:rPr kumimoji="1" lang="zh-CN" altLang="en-US" dirty="0"/>
              <a:t>的优点</a:t>
            </a:r>
          </a:p>
        </p:txBody>
      </p:sp>
    </p:spTree>
    <p:extLst>
      <p:ext uri="{BB962C8B-B14F-4D97-AF65-F5344CB8AC3E}">
        <p14:creationId xmlns:p14="http://schemas.microsoft.com/office/powerpoint/2010/main" val="1688371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latin typeface="微软雅黑"/>
                <a:ea typeface="微软雅黑"/>
                <a:cs typeface="微软雅黑"/>
              </a:rPr>
              <a:t>频率</a:t>
            </a:r>
            <a:r>
              <a:rPr lang="zh-CN" altLang="en-US" dirty="0">
                <a:latin typeface="微软雅黑"/>
                <a:ea typeface="微软雅黑"/>
                <a:cs typeface="微软雅黑"/>
              </a:rPr>
              <a:t>是</a:t>
            </a:r>
            <a:r>
              <a:rPr lang="en-US" altLang="zh-CN" dirty="0">
                <a:latin typeface="微软雅黑"/>
                <a:ea typeface="微软雅黑"/>
                <a:cs typeface="微软雅黑"/>
              </a:rPr>
              <a:t>RFID</a:t>
            </a:r>
            <a:r>
              <a:rPr lang="zh-CN" altLang="en-US" dirty="0">
                <a:latin typeface="微软雅黑"/>
                <a:ea typeface="微软雅黑"/>
                <a:cs typeface="微软雅黑"/>
              </a:rPr>
              <a:t>系统的一个很重要的参数，它决定了系统工作原理、通信距离、成本、天线形状和应用领域等因素。</a:t>
            </a:r>
            <a:endParaRPr lang="en-US" altLang="zh-CN" dirty="0">
              <a:latin typeface="微软雅黑"/>
              <a:ea typeface="微软雅黑"/>
              <a:cs typeface="微软雅黑"/>
            </a:endParaRPr>
          </a:p>
          <a:p>
            <a:r>
              <a:rPr lang="en-US" altLang="zh-CN" dirty="0">
                <a:latin typeface="微软雅黑"/>
                <a:ea typeface="微软雅黑"/>
                <a:cs typeface="微软雅黑"/>
              </a:rPr>
              <a:t>RFID</a:t>
            </a:r>
            <a:r>
              <a:rPr lang="zh-CN" altLang="en-US" dirty="0">
                <a:latin typeface="微软雅黑"/>
                <a:ea typeface="微软雅黑"/>
                <a:cs typeface="微软雅黑"/>
              </a:rPr>
              <a:t>典型的工作频率有</a:t>
            </a:r>
            <a:r>
              <a:rPr lang="en-US" altLang="zh-CN" dirty="0">
                <a:latin typeface="微软雅黑"/>
                <a:ea typeface="微软雅黑"/>
                <a:cs typeface="微软雅黑"/>
              </a:rPr>
              <a:t>125KHz</a:t>
            </a:r>
            <a:r>
              <a:rPr lang="zh-CN" altLang="en-US" dirty="0">
                <a:latin typeface="微软雅黑"/>
                <a:ea typeface="微软雅黑"/>
                <a:cs typeface="微软雅黑"/>
              </a:rPr>
              <a:t>、</a:t>
            </a:r>
            <a:r>
              <a:rPr lang="en-US" altLang="zh-CN" dirty="0">
                <a:latin typeface="微软雅黑"/>
                <a:ea typeface="微软雅黑"/>
                <a:cs typeface="微软雅黑"/>
              </a:rPr>
              <a:t>133KHz</a:t>
            </a:r>
            <a:r>
              <a:rPr lang="zh-CN" altLang="en-US" dirty="0">
                <a:latin typeface="微软雅黑"/>
                <a:ea typeface="微软雅黑"/>
                <a:cs typeface="微软雅黑"/>
              </a:rPr>
              <a:t>、</a:t>
            </a:r>
            <a:r>
              <a:rPr lang="en-US" altLang="zh-CN" dirty="0">
                <a:latin typeface="微软雅黑"/>
                <a:ea typeface="微软雅黑"/>
                <a:cs typeface="微软雅黑"/>
              </a:rPr>
              <a:t>13.56MHz</a:t>
            </a:r>
            <a:r>
              <a:rPr lang="zh-CN" altLang="en-US" dirty="0">
                <a:latin typeface="微软雅黑"/>
                <a:ea typeface="微软雅黑"/>
                <a:cs typeface="微软雅黑"/>
              </a:rPr>
              <a:t>、</a:t>
            </a:r>
            <a:r>
              <a:rPr lang="en-US" altLang="zh-CN" dirty="0">
                <a:latin typeface="微软雅黑"/>
                <a:ea typeface="微软雅黑"/>
                <a:cs typeface="微软雅黑"/>
              </a:rPr>
              <a:t>27.12MHz</a:t>
            </a:r>
            <a:r>
              <a:rPr lang="zh-CN" altLang="en-US" dirty="0">
                <a:latin typeface="微软雅黑"/>
                <a:ea typeface="微软雅黑"/>
                <a:cs typeface="微软雅黑"/>
              </a:rPr>
              <a:t>、</a:t>
            </a:r>
            <a:r>
              <a:rPr lang="en-US" altLang="zh-CN" dirty="0">
                <a:latin typeface="微软雅黑"/>
                <a:ea typeface="微软雅黑"/>
                <a:cs typeface="微软雅黑"/>
              </a:rPr>
              <a:t>433MHz</a:t>
            </a:r>
            <a:r>
              <a:rPr lang="zh-CN" altLang="en-US" dirty="0">
                <a:latin typeface="微软雅黑"/>
                <a:ea typeface="微软雅黑"/>
                <a:cs typeface="微软雅黑"/>
              </a:rPr>
              <a:t>、</a:t>
            </a:r>
            <a:r>
              <a:rPr lang="en-US" altLang="zh-CN" dirty="0">
                <a:latin typeface="微软雅黑"/>
                <a:ea typeface="微软雅黑"/>
                <a:cs typeface="微软雅黑"/>
              </a:rPr>
              <a:t>860-960MHz</a:t>
            </a:r>
            <a:r>
              <a:rPr lang="zh-CN" altLang="en-US" dirty="0">
                <a:latin typeface="微软雅黑"/>
                <a:ea typeface="微软雅黑"/>
                <a:cs typeface="微软雅黑"/>
              </a:rPr>
              <a:t>、</a:t>
            </a:r>
            <a:r>
              <a:rPr lang="en-US" altLang="zh-CN" dirty="0">
                <a:latin typeface="微软雅黑"/>
                <a:ea typeface="微软雅黑"/>
                <a:cs typeface="微软雅黑"/>
              </a:rPr>
              <a:t>2.45GHz</a:t>
            </a:r>
            <a:r>
              <a:rPr lang="zh-CN" altLang="en-US" dirty="0">
                <a:latin typeface="微软雅黑"/>
                <a:ea typeface="微软雅黑"/>
                <a:cs typeface="微软雅黑"/>
              </a:rPr>
              <a:t>、</a:t>
            </a:r>
            <a:r>
              <a:rPr lang="en-US" altLang="zh-CN" dirty="0">
                <a:latin typeface="微软雅黑"/>
                <a:ea typeface="微软雅黑"/>
                <a:cs typeface="微软雅黑"/>
              </a:rPr>
              <a:t>5.8GHz</a:t>
            </a:r>
            <a:r>
              <a:rPr lang="zh-CN" altLang="en-US" dirty="0">
                <a:latin typeface="微软雅黑"/>
                <a:ea typeface="微软雅黑"/>
                <a:cs typeface="微软雅黑"/>
              </a:rPr>
              <a:t>等。按照工作频率的不同，</a:t>
            </a:r>
            <a:r>
              <a:rPr lang="en-US" altLang="zh-CN" dirty="0">
                <a:latin typeface="微软雅黑"/>
                <a:ea typeface="微软雅黑"/>
                <a:cs typeface="微软雅黑"/>
              </a:rPr>
              <a:t>RFID</a:t>
            </a:r>
            <a:r>
              <a:rPr lang="zh-CN" altLang="en-US" dirty="0">
                <a:latin typeface="微软雅黑"/>
                <a:ea typeface="微软雅黑"/>
                <a:cs typeface="微软雅黑"/>
              </a:rPr>
              <a:t>系统集中在</a:t>
            </a:r>
            <a:r>
              <a:rPr lang="zh-CN" altLang="en-US" u="sng" dirty="0">
                <a:latin typeface="微软雅黑"/>
                <a:ea typeface="微软雅黑"/>
                <a:cs typeface="微软雅黑"/>
              </a:rPr>
              <a:t>低频</a:t>
            </a:r>
            <a:r>
              <a:rPr lang="zh-CN" altLang="en-US" dirty="0">
                <a:latin typeface="微软雅黑"/>
                <a:ea typeface="微软雅黑"/>
                <a:cs typeface="微软雅黑"/>
              </a:rPr>
              <a:t>、</a:t>
            </a:r>
            <a:r>
              <a:rPr lang="zh-CN" altLang="en-US" u="sng" dirty="0">
                <a:latin typeface="微软雅黑"/>
                <a:ea typeface="微软雅黑"/>
                <a:cs typeface="微软雅黑"/>
              </a:rPr>
              <a:t>高频</a:t>
            </a:r>
            <a:r>
              <a:rPr lang="zh-CN" altLang="en-US" dirty="0">
                <a:latin typeface="微软雅黑"/>
                <a:ea typeface="微软雅黑"/>
                <a:cs typeface="微软雅黑"/>
              </a:rPr>
              <a:t>和</a:t>
            </a:r>
            <a:r>
              <a:rPr lang="zh-CN" altLang="en-US" u="sng" dirty="0">
                <a:latin typeface="微软雅黑"/>
                <a:ea typeface="微软雅黑"/>
                <a:cs typeface="微软雅黑"/>
              </a:rPr>
              <a:t>超高频</a:t>
            </a:r>
            <a:r>
              <a:rPr lang="zh-CN" altLang="en-US" dirty="0">
                <a:latin typeface="微软雅黑"/>
                <a:ea typeface="微软雅黑"/>
                <a:cs typeface="微软雅黑"/>
              </a:rPr>
              <a:t>三个区域。</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43</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技术分析：频率</a:t>
            </a:r>
          </a:p>
        </p:txBody>
      </p:sp>
      <p:pic>
        <p:nvPicPr>
          <p:cNvPr id="5" name="Picture 14" descr="http://www.rfidinfo.com.cn/Tech/UpFiles/200704/2007042816453259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4176581"/>
            <a:ext cx="6856412" cy="1728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740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10000"/>
              </a:lnSpc>
            </a:pPr>
            <a:r>
              <a:rPr lang="zh-CN" altLang="zh-CN" dirty="0">
                <a:solidFill>
                  <a:srgbClr val="C00000"/>
                </a:solidFill>
                <a:latin typeface="微软雅黑"/>
                <a:ea typeface="微软雅黑"/>
                <a:cs typeface="微软雅黑"/>
              </a:rPr>
              <a:t>低频</a:t>
            </a:r>
            <a:r>
              <a:rPr lang="zh-CN" altLang="zh-CN" dirty="0">
                <a:latin typeface="微软雅黑"/>
                <a:ea typeface="微软雅黑"/>
                <a:cs typeface="微软雅黑"/>
              </a:rPr>
              <a:t>（</a:t>
            </a:r>
            <a:r>
              <a:rPr lang="en-US" altLang="zh-CN" dirty="0">
                <a:latin typeface="微软雅黑"/>
                <a:ea typeface="微软雅黑"/>
                <a:cs typeface="微软雅黑"/>
              </a:rPr>
              <a:t>LF</a:t>
            </a:r>
            <a:r>
              <a:rPr lang="zh-CN" altLang="zh-CN" dirty="0">
                <a:latin typeface="微软雅黑"/>
                <a:ea typeface="微软雅黑"/>
                <a:cs typeface="微软雅黑"/>
              </a:rPr>
              <a:t>）范围为</a:t>
            </a:r>
            <a:r>
              <a:rPr lang="en-US" altLang="zh-CN" dirty="0">
                <a:latin typeface="微软雅黑"/>
                <a:ea typeface="微软雅黑"/>
                <a:cs typeface="微软雅黑"/>
              </a:rPr>
              <a:t>30kHz-300kHz</a:t>
            </a:r>
            <a:r>
              <a:rPr lang="zh-CN" altLang="zh-CN" dirty="0">
                <a:latin typeface="微软雅黑"/>
                <a:ea typeface="微软雅黑"/>
                <a:cs typeface="微软雅黑"/>
              </a:rPr>
              <a:t>，</a:t>
            </a:r>
            <a:r>
              <a:rPr lang="en-US" altLang="zh-CN" dirty="0">
                <a:latin typeface="微软雅黑"/>
                <a:ea typeface="微软雅黑"/>
                <a:cs typeface="微软雅黑"/>
              </a:rPr>
              <a:t>RFID</a:t>
            </a:r>
            <a:r>
              <a:rPr lang="zh-CN" altLang="zh-CN" dirty="0">
                <a:latin typeface="微软雅黑"/>
                <a:ea typeface="微软雅黑"/>
                <a:cs typeface="微软雅黑"/>
              </a:rPr>
              <a:t>典型低频工作频率有</a:t>
            </a:r>
            <a:r>
              <a:rPr lang="en-US" altLang="zh-CN" dirty="0">
                <a:latin typeface="微软雅黑"/>
                <a:ea typeface="微软雅黑"/>
                <a:cs typeface="微软雅黑"/>
              </a:rPr>
              <a:t>125kHz</a:t>
            </a:r>
            <a:r>
              <a:rPr lang="zh-CN" altLang="zh-CN" dirty="0">
                <a:latin typeface="微软雅黑"/>
                <a:ea typeface="微软雅黑"/>
                <a:cs typeface="微软雅黑"/>
              </a:rPr>
              <a:t>和</a:t>
            </a:r>
            <a:r>
              <a:rPr lang="en-US" altLang="zh-CN" dirty="0">
                <a:latin typeface="微软雅黑"/>
                <a:ea typeface="微软雅黑"/>
                <a:cs typeface="微软雅黑"/>
              </a:rPr>
              <a:t>133kHz</a:t>
            </a:r>
            <a:r>
              <a:rPr lang="zh-CN" altLang="zh-CN" dirty="0">
                <a:latin typeface="微软雅黑"/>
                <a:ea typeface="微软雅黑"/>
                <a:cs typeface="微软雅黑"/>
              </a:rPr>
              <a:t>两个，该频段的波长大约为</a:t>
            </a:r>
            <a:r>
              <a:rPr lang="en-US" altLang="zh-CN" dirty="0">
                <a:latin typeface="微软雅黑"/>
                <a:ea typeface="微软雅黑"/>
                <a:cs typeface="微软雅黑"/>
              </a:rPr>
              <a:t>2500m</a:t>
            </a:r>
            <a:r>
              <a:rPr lang="zh-CN" altLang="zh-CN" dirty="0">
                <a:latin typeface="微软雅黑"/>
                <a:ea typeface="微软雅黑"/>
                <a:cs typeface="微软雅黑"/>
              </a:rPr>
              <a:t>。低频标签一般都为无源标签，其工作能量通过电感耦合的方式从阅读器耦合线圈的辐射场中获得，通信范围一般小于</a:t>
            </a:r>
            <a:r>
              <a:rPr lang="en-US" altLang="zh-CN" dirty="0">
                <a:latin typeface="微软雅黑"/>
                <a:ea typeface="微软雅黑"/>
                <a:cs typeface="微软雅黑"/>
              </a:rPr>
              <a:t>1</a:t>
            </a:r>
            <a:r>
              <a:rPr lang="zh-CN" altLang="zh-CN" dirty="0">
                <a:latin typeface="微软雅黑"/>
                <a:ea typeface="微软雅黑"/>
                <a:cs typeface="微软雅黑"/>
              </a:rPr>
              <a:t>米。除金属材料影响外，低频信号一般能够穿过任意材料的物品而不降低它的读取距离。</a:t>
            </a:r>
            <a:endParaRPr lang="en-US" altLang="zh-CN"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44</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频率：低频</a:t>
            </a:r>
          </a:p>
        </p:txBody>
      </p:sp>
    </p:spTree>
    <p:extLst>
      <p:ext uri="{BB962C8B-B14F-4D97-AF65-F5344CB8AC3E}">
        <p14:creationId xmlns:p14="http://schemas.microsoft.com/office/powerpoint/2010/main" val="1680562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10000"/>
              </a:lnSpc>
            </a:pPr>
            <a:r>
              <a:rPr lang="zh-CN" altLang="zh-CN" dirty="0">
                <a:solidFill>
                  <a:srgbClr val="C00000"/>
                </a:solidFill>
                <a:latin typeface="微软雅黑"/>
                <a:ea typeface="微软雅黑"/>
                <a:cs typeface="微软雅黑"/>
              </a:rPr>
              <a:t>高频</a:t>
            </a:r>
            <a:r>
              <a:rPr lang="zh-CN" altLang="zh-CN" dirty="0">
                <a:latin typeface="微软雅黑"/>
                <a:ea typeface="微软雅黑"/>
                <a:cs typeface="微软雅黑"/>
              </a:rPr>
              <a:t>（</a:t>
            </a:r>
            <a:r>
              <a:rPr lang="en-US" altLang="zh-CN" dirty="0">
                <a:latin typeface="微软雅黑"/>
                <a:ea typeface="微软雅黑"/>
                <a:cs typeface="微软雅黑"/>
              </a:rPr>
              <a:t>HF</a:t>
            </a:r>
            <a:r>
              <a:rPr lang="zh-CN" altLang="zh-CN" dirty="0">
                <a:latin typeface="微软雅黑"/>
                <a:ea typeface="微软雅黑"/>
                <a:cs typeface="微软雅黑"/>
              </a:rPr>
              <a:t>）范围为</a:t>
            </a:r>
            <a:r>
              <a:rPr lang="en-US" altLang="zh-CN" dirty="0">
                <a:latin typeface="微软雅黑"/>
                <a:ea typeface="微软雅黑"/>
                <a:cs typeface="微软雅黑"/>
              </a:rPr>
              <a:t>3 MHz -30 MHz</a:t>
            </a:r>
            <a:r>
              <a:rPr lang="zh-CN" altLang="zh-CN" dirty="0">
                <a:latin typeface="微软雅黑"/>
                <a:ea typeface="微软雅黑"/>
                <a:cs typeface="微软雅黑"/>
              </a:rPr>
              <a:t>，</a:t>
            </a:r>
            <a:r>
              <a:rPr lang="en-US" altLang="zh-CN" dirty="0">
                <a:latin typeface="微软雅黑"/>
                <a:ea typeface="微软雅黑"/>
                <a:cs typeface="微软雅黑"/>
              </a:rPr>
              <a:t>RFID</a:t>
            </a:r>
            <a:r>
              <a:rPr lang="zh-CN" altLang="zh-CN" dirty="0">
                <a:latin typeface="微软雅黑"/>
                <a:ea typeface="微软雅黑"/>
                <a:cs typeface="微软雅黑"/>
              </a:rPr>
              <a:t>典型工作频率为</a:t>
            </a:r>
            <a:r>
              <a:rPr lang="en-US" altLang="zh-CN" dirty="0">
                <a:latin typeface="微软雅黑"/>
                <a:ea typeface="微软雅黑"/>
                <a:cs typeface="微软雅黑"/>
              </a:rPr>
              <a:t>13.56MHz,</a:t>
            </a:r>
            <a:r>
              <a:rPr lang="zh-CN" altLang="zh-CN" dirty="0">
                <a:latin typeface="微软雅黑"/>
                <a:ea typeface="微软雅黑"/>
                <a:cs typeface="微软雅黑"/>
              </a:rPr>
              <a:t>该频率的波长大概为</a:t>
            </a:r>
            <a:r>
              <a:rPr lang="en-US" altLang="zh-CN" dirty="0">
                <a:latin typeface="微软雅黑"/>
                <a:ea typeface="微软雅黑"/>
                <a:cs typeface="微软雅黑"/>
              </a:rPr>
              <a:t>22</a:t>
            </a:r>
            <a:r>
              <a:rPr lang="zh-CN" altLang="zh-CN" dirty="0">
                <a:latin typeface="微软雅黑"/>
                <a:ea typeface="微软雅黑"/>
                <a:cs typeface="微软雅黑"/>
              </a:rPr>
              <a:t>米，通信距离一般也小于</a:t>
            </a:r>
            <a:r>
              <a:rPr lang="en-US" altLang="zh-CN" dirty="0">
                <a:latin typeface="微软雅黑"/>
                <a:ea typeface="微软雅黑"/>
                <a:cs typeface="微软雅黑"/>
              </a:rPr>
              <a:t>1</a:t>
            </a:r>
            <a:r>
              <a:rPr lang="zh-CN" altLang="zh-CN" dirty="0">
                <a:latin typeface="微软雅黑"/>
                <a:ea typeface="微软雅黑"/>
                <a:cs typeface="微软雅黑"/>
              </a:rPr>
              <a:t>米。该频率的标签不再需要线圈绕制，可以通过腐蚀</a:t>
            </a:r>
            <a:r>
              <a:rPr lang="zh-CN" altLang="en-US" dirty="0">
                <a:latin typeface="微软雅黑"/>
                <a:ea typeface="微软雅黑"/>
                <a:cs typeface="微软雅黑"/>
              </a:rPr>
              <a:t>活字</a:t>
            </a:r>
            <a:r>
              <a:rPr lang="zh-CN" altLang="zh-CN" dirty="0">
                <a:latin typeface="微软雅黑"/>
                <a:ea typeface="微软雅黑"/>
                <a:cs typeface="微软雅黑"/>
              </a:rPr>
              <a:t>印刷的方式制作标签内的天线，采用电感耦合的方式从阅读器辐射场获取能量。</a:t>
            </a:r>
            <a:endParaRPr lang="en-US" altLang="zh-CN"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45</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频率：高频</a:t>
            </a:r>
          </a:p>
        </p:txBody>
      </p:sp>
    </p:spTree>
    <p:extLst>
      <p:ext uri="{BB962C8B-B14F-4D97-AF65-F5344CB8AC3E}">
        <p14:creationId xmlns:p14="http://schemas.microsoft.com/office/powerpoint/2010/main" val="3257710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10000"/>
              </a:lnSpc>
            </a:pPr>
            <a:r>
              <a:rPr lang="zh-CN" altLang="zh-CN" dirty="0">
                <a:solidFill>
                  <a:srgbClr val="C00000"/>
                </a:solidFill>
                <a:latin typeface="微软雅黑"/>
                <a:ea typeface="微软雅黑"/>
                <a:cs typeface="微软雅黑"/>
              </a:rPr>
              <a:t>超高频</a:t>
            </a:r>
            <a:r>
              <a:rPr lang="zh-CN" altLang="zh-CN" dirty="0">
                <a:latin typeface="微软雅黑"/>
                <a:ea typeface="微软雅黑"/>
                <a:cs typeface="微软雅黑"/>
              </a:rPr>
              <a:t>（</a:t>
            </a:r>
            <a:r>
              <a:rPr lang="en-US" altLang="zh-CN" dirty="0">
                <a:latin typeface="微软雅黑"/>
                <a:ea typeface="微软雅黑"/>
                <a:cs typeface="微软雅黑"/>
              </a:rPr>
              <a:t>UHF</a:t>
            </a:r>
            <a:r>
              <a:rPr lang="zh-CN" altLang="zh-CN" dirty="0">
                <a:latin typeface="微软雅黑"/>
                <a:ea typeface="微软雅黑"/>
                <a:cs typeface="微软雅黑"/>
              </a:rPr>
              <a:t>）范围为</a:t>
            </a:r>
            <a:r>
              <a:rPr lang="en-US" altLang="zh-CN" dirty="0">
                <a:latin typeface="微软雅黑"/>
                <a:ea typeface="微软雅黑"/>
                <a:cs typeface="微软雅黑"/>
              </a:rPr>
              <a:t>300MHz-3GHz</a:t>
            </a:r>
            <a:r>
              <a:rPr lang="zh-CN" altLang="zh-CN" dirty="0">
                <a:latin typeface="微软雅黑"/>
                <a:ea typeface="微软雅黑"/>
                <a:cs typeface="微软雅黑"/>
              </a:rPr>
              <a:t>，</a:t>
            </a:r>
            <a:r>
              <a:rPr lang="en-US" altLang="zh-CN" dirty="0">
                <a:latin typeface="微软雅黑"/>
                <a:ea typeface="微软雅黑"/>
                <a:cs typeface="微软雅黑"/>
              </a:rPr>
              <a:t>3GHz</a:t>
            </a:r>
            <a:r>
              <a:rPr lang="zh-CN" altLang="zh-CN" dirty="0">
                <a:latin typeface="微软雅黑"/>
                <a:ea typeface="微软雅黑"/>
                <a:cs typeface="微软雅黑"/>
              </a:rPr>
              <a:t>以上为微波范围。采用超高频和微波的</a:t>
            </a:r>
            <a:r>
              <a:rPr lang="en-US" altLang="zh-CN" dirty="0">
                <a:latin typeface="微软雅黑"/>
                <a:ea typeface="微软雅黑"/>
                <a:cs typeface="微软雅黑"/>
              </a:rPr>
              <a:t>RFID</a:t>
            </a:r>
            <a:r>
              <a:rPr lang="zh-CN" altLang="zh-CN" dirty="0">
                <a:latin typeface="微软雅黑"/>
                <a:ea typeface="微软雅黑"/>
                <a:cs typeface="微软雅黑"/>
              </a:rPr>
              <a:t>系统一般统称为超高频</a:t>
            </a:r>
            <a:r>
              <a:rPr lang="en-US" altLang="zh-CN" dirty="0">
                <a:latin typeface="微软雅黑"/>
                <a:ea typeface="微软雅黑"/>
                <a:cs typeface="微软雅黑"/>
              </a:rPr>
              <a:t>RFID</a:t>
            </a:r>
            <a:r>
              <a:rPr lang="zh-CN" altLang="zh-CN" dirty="0">
                <a:latin typeface="微软雅黑"/>
                <a:ea typeface="微软雅黑"/>
                <a:cs typeface="微软雅黑"/>
              </a:rPr>
              <a:t>系统，典型的工作频率为：</a:t>
            </a:r>
            <a:r>
              <a:rPr lang="en-US" altLang="zh-CN" dirty="0">
                <a:latin typeface="微软雅黑"/>
                <a:ea typeface="微软雅黑"/>
                <a:cs typeface="微软雅黑"/>
              </a:rPr>
              <a:t>433MHz</a:t>
            </a:r>
            <a:r>
              <a:rPr lang="zh-CN" altLang="zh-CN" dirty="0">
                <a:latin typeface="微软雅黑"/>
                <a:ea typeface="微软雅黑"/>
                <a:cs typeface="微软雅黑"/>
              </a:rPr>
              <a:t>，</a:t>
            </a:r>
            <a:r>
              <a:rPr lang="en-US" altLang="zh-CN" dirty="0">
                <a:latin typeface="微软雅黑"/>
                <a:ea typeface="微软雅黑"/>
                <a:cs typeface="微软雅黑"/>
              </a:rPr>
              <a:t>860-960MHz</a:t>
            </a:r>
            <a:r>
              <a:rPr lang="zh-CN" altLang="zh-CN" dirty="0">
                <a:latin typeface="微软雅黑"/>
                <a:ea typeface="微软雅黑"/>
                <a:cs typeface="微软雅黑"/>
              </a:rPr>
              <a:t>，</a:t>
            </a:r>
            <a:r>
              <a:rPr lang="en-US" altLang="zh-CN" dirty="0">
                <a:latin typeface="微软雅黑"/>
                <a:ea typeface="微软雅黑"/>
                <a:cs typeface="微软雅黑"/>
              </a:rPr>
              <a:t>2.45GHz</a:t>
            </a:r>
            <a:r>
              <a:rPr lang="zh-CN" altLang="zh-CN" dirty="0">
                <a:latin typeface="微软雅黑"/>
                <a:ea typeface="微软雅黑"/>
                <a:cs typeface="微软雅黑"/>
              </a:rPr>
              <a:t>，</a:t>
            </a:r>
            <a:r>
              <a:rPr lang="en-US" altLang="zh-CN" dirty="0">
                <a:latin typeface="微软雅黑"/>
                <a:ea typeface="微软雅黑"/>
                <a:cs typeface="微软雅黑"/>
              </a:rPr>
              <a:t>5.8GHz</a:t>
            </a:r>
            <a:r>
              <a:rPr lang="zh-CN" altLang="zh-CN" dirty="0">
                <a:latin typeface="微软雅黑"/>
                <a:ea typeface="微软雅黑"/>
                <a:cs typeface="微软雅黑"/>
              </a:rPr>
              <a:t>，频率波长大概在</a:t>
            </a:r>
            <a:r>
              <a:rPr lang="en-US" altLang="zh-CN" dirty="0">
                <a:latin typeface="微软雅黑"/>
                <a:ea typeface="微软雅黑"/>
                <a:cs typeface="微软雅黑"/>
              </a:rPr>
              <a:t>30</a:t>
            </a:r>
            <a:r>
              <a:rPr lang="zh-CN" altLang="zh-CN" dirty="0">
                <a:latin typeface="微软雅黑"/>
                <a:ea typeface="微软雅黑"/>
                <a:cs typeface="微软雅黑"/>
              </a:rPr>
              <a:t>厘米左右。严格意义上，</a:t>
            </a:r>
            <a:r>
              <a:rPr lang="en-US" altLang="zh-CN" dirty="0">
                <a:latin typeface="微软雅黑"/>
                <a:ea typeface="微软雅黑"/>
                <a:cs typeface="微软雅黑"/>
              </a:rPr>
              <a:t>2.45GHz</a:t>
            </a:r>
            <a:r>
              <a:rPr lang="zh-CN" altLang="zh-CN" dirty="0">
                <a:latin typeface="微软雅黑"/>
                <a:ea typeface="微软雅黑"/>
                <a:cs typeface="微软雅黑"/>
              </a:rPr>
              <a:t>和</a:t>
            </a:r>
            <a:r>
              <a:rPr lang="en-US" altLang="zh-CN" dirty="0">
                <a:latin typeface="微软雅黑"/>
                <a:ea typeface="微软雅黑"/>
                <a:cs typeface="微软雅黑"/>
              </a:rPr>
              <a:t>5.8GHz</a:t>
            </a:r>
            <a:r>
              <a:rPr lang="zh-CN" altLang="zh-CN" dirty="0">
                <a:latin typeface="微软雅黑"/>
                <a:ea typeface="微软雅黑"/>
                <a:cs typeface="微软雅黑"/>
              </a:rPr>
              <a:t>属于微波范围。 超高频标签可以是有源标签与无源标签两种，通过电磁耦合方式同阅读器通信。通信距离一般大于</a:t>
            </a:r>
            <a:r>
              <a:rPr lang="en-US" altLang="zh-CN" dirty="0">
                <a:latin typeface="微软雅黑"/>
                <a:ea typeface="微软雅黑"/>
                <a:cs typeface="微软雅黑"/>
              </a:rPr>
              <a:t>1</a:t>
            </a:r>
            <a:r>
              <a:rPr lang="zh-CN" altLang="zh-CN" dirty="0">
                <a:latin typeface="微软雅黑"/>
                <a:ea typeface="微软雅黑"/>
                <a:cs typeface="微软雅黑"/>
              </a:rPr>
              <a:t>米，典型情况为</a:t>
            </a:r>
            <a:r>
              <a:rPr lang="en-US" altLang="zh-CN" dirty="0">
                <a:latin typeface="微软雅黑"/>
                <a:ea typeface="微软雅黑"/>
                <a:cs typeface="微软雅黑"/>
              </a:rPr>
              <a:t>4-6</a:t>
            </a:r>
            <a:r>
              <a:rPr lang="zh-CN" altLang="zh-CN" dirty="0">
                <a:latin typeface="微软雅黑"/>
                <a:ea typeface="微软雅黑"/>
                <a:cs typeface="微软雅黑"/>
              </a:rPr>
              <a:t>米，最大可超过</a:t>
            </a:r>
            <a:r>
              <a:rPr lang="en-US" altLang="zh-CN" dirty="0">
                <a:latin typeface="微软雅黑"/>
                <a:ea typeface="微软雅黑"/>
                <a:cs typeface="微软雅黑"/>
              </a:rPr>
              <a:t>10</a:t>
            </a:r>
            <a:r>
              <a:rPr lang="zh-CN" altLang="zh-CN" dirty="0">
                <a:latin typeface="微软雅黑"/>
                <a:ea typeface="微软雅黑"/>
                <a:cs typeface="微软雅黑"/>
              </a:rPr>
              <a:t>米。</a:t>
            </a:r>
            <a:endParaRPr lang="en-US" altLang="zh-CN" dirty="0">
              <a:latin typeface="微软雅黑"/>
              <a:ea typeface="微软雅黑"/>
              <a:cs typeface="微软雅黑"/>
            </a:endParaRPr>
          </a:p>
          <a:p>
            <a:pPr>
              <a:lnSpc>
                <a:spcPct val="110000"/>
              </a:lnSpc>
            </a:pPr>
            <a:endParaRPr lang="en-US" altLang="zh-CN" dirty="0">
              <a:latin typeface="微软雅黑"/>
              <a:ea typeface="微软雅黑"/>
              <a:cs typeface="微软雅黑"/>
            </a:endParaRPr>
          </a:p>
          <a:p>
            <a:pPr>
              <a:lnSpc>
                <a:spcPct val="110000"/>
              </a:lnSpc>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46</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频率：超高频</a:t>
            </a:r>
          </a:p>
        </p:txBody>
      </p:sp>
    </p:spTree>
    <p:extLst>
      <p:ext uri="{BB962C8B-B14F-4D97-AF65-F5344CB8AC3E}">
        <p14:creationId xmlns:p14="http://schemas.microsoft.com/office/powerpoint/2010/main" val="3737564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solidFill>
                  <a:srgbClr val="0D0D0D"/>
                </a:solidFill>
              </a:rPr>
              <a:t>2.1 </a:t>
            </a:r>
            <a:r>
              <a:rPr lang="zh-CN" altLang="en-US" dirty="0">
                <a:solidFill>
                  <a:srgbClr val="0D0D0D"/>
                </a:solidFill>
              </a:rPr>
              <a:t>自动识别技术</a:t>
            </a:r>
            <a:endParaRPr lang="en-US" altLang="zh-CN" dirty="0">
              <a:solidFill>
                <a:srgbClr val="0D0D0D"/>
              </a:solidFill>
            </a:endParaRPr>
          </a:p>
          <a:p>
            <a:pPr lvl="1"/>
            <a:endParaRPr lang="en-US" altLang="zh-CN" dirty="0"/>
          </a:p>
          <a:p>
            <a:r>
              <a:rPr lang="zh-CN" altLang="zh-CN" dirty="0">
                <a:solidFill>
                  <a:schemeClr val="tx1">
                    <a:lumMod val="95000"/>
                    <a:lumOff val="5000"/>
                  </a:schemeClr>
                </a:solidFill>
              </a:rPr>
              <a:t>2</a:t>
            </a:r>
            <a:r>
              <a:rPr lang="en-US" altLang="zh-CN" dirty="0">
                <a:solidFill>
                  <a:schemeClr val="tx1">
                    <a:lumMod val="95000"/>
                    <a:lumOff val="5000"/>
                  </a:schemeClr>
                </a:solidFill>
              </a:rPr>
              <a:t>.2 RFID</a:t>
            </a:r>
            <a:r>
              <a:rPr lang="zh-CN" altLang="en-US" dirty="0">
                <a:solidFill>
                  <a:schemeClr val="tx1">
                    <a:lumMod val="95000"/>
                    <a:lumOff val="5000"/>
                  </a:schemeClr>
                </a:solidFill>
              </a:rPr>
              <a:t>的历史和现状</a:t>
            </a:r>
            <a:endParaRPr lang="en-US" altLang="zh-CN" dirty="0">
              <a:solidFill>
                <a:schemeClr val="tx1">
                  <a:lumMod val="95000"/>
                  <a:lumOff val="5000"/>
                </a:schemeClr>
              </a:solidFill>
            </a:endParaRPr>
          </a:p>
          <a:p>
            <a:pPr lvl="1"/>
            <a:endParaRPr lang="en-US" altLang="zh-CN" dirty="0"/>
          </a:p>
          <a:p>
            <a:r>
              <a:rPr lang="zh-CN" altLang="zh-CN" dirty="0">
                <a:solidFill>
                  <a:schemeClr val="tx1">
                    <a:lumMod val="95000"/>
                    <a:lumOff val="5000"/>
                  </a:schemeClr>
                </a:solidFill>
              </a:rPr>
              <a:t>2</a:t>
            </a:r>
            <a:r>
              <a:rPr lang="en-US" altLang="zh-CN" dirty="0">
                <a:solidFill>
                  <a:schemeClr val="tx1">
                    <a:lumMod val="95000"/>
                    <a:lumOff val="5000"/>
                  </a:schemeClr>
                </a:solidFill>
              </a:rPr>
              <a:t>.3 RFID</a:t>
            </a:r>
            <a:r>
              <a:rPr lang="zh-CN" altLang="en-US" dirty="0">
                <a:solidFill>
                  <a:schemeClr val="tx1">
                    <a:lumMod val="95000"/>
                    <a:lumOff val="5000"/>
                  </a:schemeClr>
                </a:solidFill>
              </a:rPr>
              <a:t>技术分析</a:t>
            </a:r>
            <a:endParaRPr lang="en-US" altLang="zh-CN" dirty="0">
              <a:solidFill>
                <a:schemeClr val="tx1">
                  <a:lumMod val="95000"/>
                  <a:lumOff val="5000"/>
                </a:schemeClr>
              </a:solidFill>
            </a:endParaRPr>
          </a:p>
          <a:p>
            <a:pPr lvl="1"/>
            <a:endParaRPr lang="en-US" altLang="zh-CN" dirty="0"/>
          </a:p>
          <a:p>
            <a:r>
              <a:rPr lang="zh-CN" altLang="zh-CN" sz="2800" dirty="0">
                <a:solidFill>
                  <a:srgbClr val="C00000"/>
                </a:solidFill>
              </a:rPr>
              <a:t>2</a:t>
            </a:r>
            <a:r>
              <a:rPr lang="en-US" altLang="zh-CN" sz="2800" dirty="0">
                <a:solidFill>
                  <a:srgbClr val="C00000"/>
                </a:solidFill>
              </a:rPr>
              <a:t>.4</a:t>
            </a:r>
            <a:r>
              <a:rPr lang="en-US" altLang="zh-CN" dirty="0">
                <a:solidFill>
                  <a:srgbClr val="C00000"/>
                </a:solidFill>
              </a:rPr>
              <a:t> </a:t>
            </a:r>
            <a:r>
              <a:rPr lang="en-US" altLang="zh-CN" sz="2800" dirty="0">
                <a:solidFill>
                  <a:srgbClr val="C00000"/>
                </a:solidFill>
              </a:rPr>
              <a:t>RFID</a:t>
            </a:r>
            <a:r>
              <a:rPr lang="zh-CN" altLang="en-US" sz="2800" dirty="0">
                <a:solidFill>
                  <a:srgbClr val="C00000"/>
                </a:solidFill>
              </a:rPr>
              <a:t>和物联网</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47</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4128569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10000"/>
              </a:lnSpc>
            </a:pPr>
            <a:r>
              <a:rPr lang="zh-CN" altLang="zh-CN" dirty="0">
                <a:latin typeface="微软雅黑"/>
                <a:ea typeface="微软雅黑"/>
                <a:cs typeface="微软雅黑"/>
              </a:rPr>
              <a:t>基于</a:t>
            </a:r>
            <a:r>
              <a:rPr lang="en-US" altLang="zh-CN" dirty="0">
                <a:latin typeface="微软雅黑"/>
                <a:ea typeface="微软雅黑"/>
                <a:cs typeface="微软雅黑"/>
              </a:rPr>
              <a:t>RFID</a:t>
            </a:r>
            <a:r>
              <a:rPr lang="zh-CN" altLang="zh-CN" dirty="0">
                <a:latin typeface="微软雅黑"/>
                <a:ea typeface="微软雅黑"/>
                <a:cs typeface="微软雅黑"/>
              </a:rPr>
              <a:t>标签对物体的唯一标识特性，引发了人们对物联网研究的热潮。</a:t>
            </a:r>
            <a:endParaRPr lang="en-US" altLang="zh-CN" dirty="0">
              <a:latin typeface="微软雅黑"/>
              <a:ea typeface="微软雅黑"/>
              <a:cs typeface="微软雅黑"/>
            </a:endParaRPr>
          </a:p>
          <a:p>
            <a:pPr>
              <a:lnSpc>
                <a:spcPct val="110000"/>
              </a:lnSpc>
            </a:pPr>
            <a:r>
              <a:rPr lang="zh-CN" altLang="zh-CN" dirty="0">
                <a:latin typeface="微软雅黑"/>
                <a:ea typeface="微软雅黑"/>
                <a:cs typeface="微软雅黑"/>
              </a:rPr>
              <a:t>物联网是通过给所有物品贴上</a:t>
            </a:r>
            <a:r>
              <a:rPr lang="en-US" altLang="zh-CN" dirty="0">
                <a:latin typeface="微软雅黑"/>
                <a:ea typeface="微软雅黑"/>
                <a:cs typeface="微软雅黑"/>
              </a:rPr>
              <a:t>RFID</a:t>
            </a:r>
            <a:r>
              <a:rPr lang="zh-CN" altLang="zh-CN" dirty="0">
                <a:latin typeface="微软雅黑"/>
                <a:ea typeface="微软雅黑"/>
                <a:cs typeface="微软雅黑"/>
              </a:rPr>
              <a:t>标签，在现有互联网基础之上构建所有参与流通的物品信息网络。</a:t>
            </a:r>
            <a:endParaRPr lang="en-US" altLang="zh-CN" dirty="0">
              <a:latin typeface="微软雅黑"/>
              <a:ea typeface="微软雅黑"/>
              <a:cs typeface="微软雅黑"/>
            </a:endParaRPr>
          </a:p>
          <a:p>
            <a:pPr>
              <a:lnSpc>
                <a:spcPct val="110000"/>
              </a:lnSpc>
            </a:pPr>
            <a:r>
              <a:rPr lang="zh-CN" altLang="zh-CN" dirty="0">
                <a:latin typeface="微软雅黑"/>
                <a:ea typeface="微软雅黑"/>
                <a:cs typeface="微软雅黑"/>
              </a:rPr>
              <a:t>物联网的建立将对生产制造、销售、运输、使用、回收等物品流通的各个环节以及政府、企业和个人行为带来深刻影响。</a:t>
            </a:r>
            <a:endParaRPr lang="en-US" altLang="zh-CN" dirty="0">
              <a:latin typeface="微软雅黑"/>
              <a:ea typeface="微软雅黑"/>
              <a:cs typeface="微软雅黑"/>
            </a:endParaRPr>
          </a:p>
          <a:p>
            <a:pPr>
              <a:lnSpc>
                <a:spcPct val="110000"/>
              </a:lnSpc>
            </a:pPr>
            <a:r>
              <a:rPr lang="zh-CN" altLang="zh-CN" dirty="0">
                <a:latin typeface="微软雅黑"/>
                <a:ea typeface="微软雅黑"/>
                <a:cs typeface="微软雅黑"/>
              </a:rPr>
              <a:t>通过物联网，世界上任何物品都可以随时随地按需被标识、追踪和监控。物联网被视为继</a:t>
            </a:r>
            <a:r>
              <a:rPr lang="en-US" altLang="zh-CN" dirty="0">
                <a:latin typeface="微软雅黑"/>
                <a:ea typeface="微软雅黑"/>
                <a:cs typeface="微软雅黑"/>
              </a:rPr>
              <a:t>Internet</a:t>
            </a:r>
            <a:r>
              <a:rPr lang="zh-CN" altLang="zh-CN" dirty="0">
                <a:latin typeface="微软雅黑"/>
                <a:ea typeface="微软雅黑"/>
                <a:cs typeface="微软雅黑"/>
              </a:rPr>
              <a:t>后</a:t>
            </a:r>
            <a:r>
              <a:rPr lang="en-US" altLang="zh-CN" dirty="0">
                <a:latin typeface="微软雅黑"/>
                <a:ea typeface="微软雅黑"/>
                <a:cs typeface="微软雅黑"/>
              </a:rPr>
              <a:t>IT</a:t>
            </a:r>
            <a:r>
              <a:rPr lang="zh-CN" altLang="zh-CN" dirty="0">
                <a:latin typeface="微软雅黑"/>
                <a:ea typeface="微软雅黑"/>
                <a:cs typeface="微软雅黑"/>
              </a:rPr>
              <a:t>业的又一次革命</a:t>
            </a:r>
            <a:r>
              <a:rPr lang="zh-CN" altLang="en-US" dirty="0">
                <a:latin typeface="微软雅黑"/>
                <a:ea typeface="微软雅黑"/>
                <a:cs typeface="微软雅黑"/>
              </a:rPr>
              <a:t>。</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48</a:t>
            </a:fld>
            <a:endParaRPr lang="zh-CN" altLang="en-US" dirty="0"/>
          </a:p>
        </p:txBody>
      </p:sp>
      <p:sp>
        <p:nvSpPr>
          <p:cNvPr id="4" name="标题 3"/>
          <p:cNvSpPr>
            <a:spLocks noGrp="1"/>
          </p:cNvSpPr>
          <p:nvPr>
            <p:ph type="title"/>
          </p:nvPr>
        </p:nvSpPr>
        <p:spPr/>
        <p:txBody>
          <a:bodyPr/>
          <a:lstStyle/>
          <a:p>
            <a:r>
              <a:rPr kumimoji="1" lang="en-US" altLang="zh-CN" dirty="0"/>
              <a:t>RFID</a:t>
            </a:r>
            <a:r>
              <a:rPr kumimoji="1" lang="zh-CN" altLang="en-US" dirty="0"/>
              <a:t>和物联网</a:t>
            </a:r>
          </a:p>
        </p:txBody>
      </p:sp>
    </p:spTree>
    <p:extLst>
      <p:ext uri="{BB962C8B-B14F-4D97-AF65-F5344CB8AC3E}">
        <p14:creationId xmlns:p14="http://schemas.microsoft.com/office/powerpoint/2010/main" val="1471350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sz="2800" dirty="0">
                <a:solidFill>
                  <a:srgbClr val="C00000"/>
                </a:solidFill>
                <a:latin typeface="微软雅黑"/>
                <a:ea typeface="微软雅黑"/>
                <a:cs typeface="微软雅黑"/>
              </a:rPr>
              <a:t>内容回顾</a:t>
            </a:r>
            <a:endParaRPr lang="en-US" altLang="zh-CN" sz="2800" dirty="0">
              <a:solidFill>
                <a:srgbClr val="C00000"/>
              </a:solidFill>
              <a:latin typeface="微软雅黑"/>
              <a:ea typeface="微软雅黑"/>
              <a:cs typeface="微软雅黑"/>
            </a:endParaRPr>
          </a:p>
          <a:p>
            <a:r>
              <a:rPr lang="zh-CN" altLang="en-US" dirty="0">
                <a:latin typeface="微软雅黑"/>
                <a:ea typeface="微软雅黑"/>
                <a:cs typeface="微软雅黑"/>
              </a:rPr>
              <a:t>本章对常见的自动识别方法和技术做了介绍，包括：光学符号识别技术、语音识别技术、生物计量识别技术、</a:t>
            </a:r>
            <a:r>
              <a:rPr lang="en-US" altLang="zh-CN" dirty="0">
                <a:latin typeface="微软雅黑"/>
                <a:ea typeface="微软雅黑"/>
                <a:cs typeface="微软雅黑"/>
              </a:rPr>
              <a:t>IC</a:t>
            </a:r>
            <a:r>
              <a:rPr lang="zh-CN" altLang="en-US" dirty="0">
                <a:latin typeface="微软雅黑"/>
                <a:ea typeface="微软雅黑"/>
                <a:cs typeface="微软雅黑"/>
              </a:rPr>
              <a:t>卡技术、条形码技术和</a:t>
            </a:r>
            <a:r>
              <a:rPr lang="en-US" altLang="zh-CN" dirty="0">
                <a:latin typeface="微软雅黑"/>
                <a:ea typeface="微软雅黑"/>
                <a:cs typeface="微软雅黑"/>
              </a:rPr>
              <a:t>RFID</a:t>
            </a:r>
            <a:r>
              <a:rPr lang="zh-CN" altLang="en-US" dirty="0">
                <a:latin typeface="微软雅黑"/>
                <a:ea typeface="微软雅黑"/>
                <a:cs typeface="微软雅黑"/>
              </a:rPr>
              <a:t>射频技术</a:t>
            </a:r>
            <a:endParaRPr lang="en-US" altLang="zh-CN" dirty="0">
              <a:latin typeface="微软雅黑"/>
              <a:ea typeface="微软雅黑"/>
              <a:cs typeface="微软雅黑"/>
            </a:endParaRPr>
          </a:p>
          <a:p>
            <a:endParaRPr lang="en-US" altLang="zh-CN" u="sng" dirty="0">
              <a:latin typeface="微软雅黑"/>
              <a:ea typeface="微软雅黑"/>
              <a:cs typeface="微软雅黑"/>
            </a:endParaRPr>
          </a:p>
          <a:p>
            <a:r>
              <a:rPr lang="zh-CN" altLang="en-US" dirty="0">
                <a:latin typeface="微软雅黑"/>
                <a:ea typeface="微软雅黑"/>
                <a:cs typeface="微软雅黑"/>
              </a:rPr>
              <a:t>本章重点讲述了</a:t>
            </a:r>
            <a:r>
              <a:rPr lang="en-US" altLang="zh-CN" dirty="0">
                <a:latin typeface="微软雅黑"/>
                <a:ea typeface="微软雅黑"/>
                <a:cs typeface="微软雅黑"/>
              </a:rPr>
              <a:t>RFID</a:t>
            </a:r>
            <a:r>
              <a:rPr lang="zh-CN" altLang="en-US" dirty="0">
                <a:latin typeface="微软雅黑"/>
                <a:ea typeface="微软雅黑"/>
                <a:cs typeface="微软雅黑"/>
              </a:rPr>
              <a:t>技术，包括</a:t>
            </a:r>
            <a:r>
              <a:rPr lang="en-US" altLang="zh-CN" dirty="0">
                <a:latin typeface="微软雅黑"/>
                <a:ea typeface="微软雅黑"/>
                <a:cs typeface="微软雅黑"/>
              </a:rPr>
              <a:t>RFID</a:t>
            </a:r>
            <a:r>
              <a:rPr lang="zh-CN" altLang="en-US" dirty="0">
                <a:latin typeface="微软雅黑"/>
                <a:ea typeface="微软雅黑"/>
                <a:cs typeface="微软雅黑"/>
              </a:rPr>
              <a:t>历史和现状、</a:t>
            </a:r>
            <a:r>
              <a:rPr lang="en-US" altLang="zh-CN" dirty="0">
                <a:latin typeface="微软雅黑"/>
                <a:ea typeface="微软雅黑"/>
                <a:cs typeface="微软雅黑"/>
              </a:rPr>
              <a:t>RFID</a:t>
            </a:r>
            <a:r>
              <a:rPr lang="zh-CN" altLang="en-US" dirty="0">
                <a:latin typeface="微软雅黑"/>
                <a:ea typeface="微软雅黑"/>
                <a:cs typeface="微软雅黑"/>
              </a:rPr>
              <a:t>技术剖析和</a:t>
            </a:r>
            <a:r>
              <a:rPr lang="en-US" altLang="zh-CN" dirty="0">
                <a:latin typeface="微软雅黑"/>
                <a:ea typeface="微软雅黑"/>
                <a:cs typeface="微软雅黑"/>
              </a:rPr>
              <a:t>RFID</a:t>
            </a:r>
            <a:r>
              <a:rPr lang="zh-CN" altLang="en-US" dirty="0">
                <a:latin typeface="微软雅黑"/>
                <a:ea typeface="微软雅黑"/>
                <a:cs typeface="微软雅黑"/>
              </a:rPr>
              <a:t>在物联网中的应用。</a:t>
            </a:r>
            <a:endParaRPr lang="en-US" altLang="zh-CN" dirty="0">
              <a:latin typeface="微软雅黑"/>
              <a:ea typeface="微软雅黑"/>
              <a:cs typeface="微软雅黑"/>
            </a:endParaRPr>
          </a:p>
          <a:p>
            <a:endParaRPr kumimoji="1" lang="zh-CN" altLang="en-US" dirty="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49</a:t>
            </a:fld>
            <a:endParaRPr lang="zh-CN" altLang="en-US" dirty="0"/>
          </a:p>
        </p:txBody>
      </p:sp>
      <p:sp>
        <p:nvSpPr>
          <p:cNvPr id="4" name="标题 3"/>
          <p:cNvSpPr>
            <a:spLocks noGrp="1"/>
          </p:cNvSpPr>
          <p:nvPr>
            <p:ph type="title"/>
          </p:nvPr>
        </p:nvSpPr>
        <p:spPr/>
        <p:txBody>
          <a:bodyPr/>
          <a:lstStyle/>
          <a:p>
            <a:r>
              <a:rPr kumimoji="1" lang="zh-CN" altLang="en-US" dirty="0"/>
              <a:t>本章小结</a:t>
            </a:r>
          </a:p>
        </p:txBody>
      </p:sp>
    </p:spTree>
    <p:extLst>
      <p:ext uri="{BB962C8B-B14F-4D97-AF65-F5344CB8AC3E}">
        <p14:creationId xmlns:p14="http://schemas.microsoft.com/office/powerpoint/2010/main" val="3513325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5</a:t>
            </a:fld>
            <a:endParaRPr lang="zh-CN" altLang="en-US" dirty="0"/>
          </a:p>
        </p:txBody>
      </p:sp>
      <p:sp>
        <p:nvSpPr>
          <p:cNvPr id="4" name="标题 3"/>
          <p:cNvSpPr>
            <a:spLocks noGrp="1"/>
          </p:cNvSpPr>
          <p:nvPr>
            <p:ph type="title"/>
          </p:nvPr>
        </p:nvSpPr>
        <p:spPr/>
        <p:txBody>
          <a:bodyPr/>
          <a:lstStyle/>
          <a:p>
            <a:r>
              <a:rPr kumimoji="1" lang="zh-CN" altLang="en-US" dirty="0"/>
              <a:t>语音识别框架：</a:t>
            </a:r>
            <a:br>
              <a:rPr kumimoji="1" lang="en-US" altLang="zh-CN" dirty="0"/>
            </a:br>
            <a:r>
              <a:rPr kumimoji="1" lang="en-US" altLang="zh-CN" dirty="0"/>
              <a:t>	</a:t>
            </a:r>
            <a:r>
              <a:rPr kumimoji="1" lang="zh-CN" altLang="en-US" dirty="0"/>
              <a:t>典型的模式识别系统</a:t>
            </a:r>
          </a:p>
        </p:txBody>
      </p:sp>
      <p:grpSp>
        <p:nvGrpSpPr>
          <p:cNvPr id="5" name="Group 39"/>
          <p:cNvGrpSpPr>
            <a:grpSpLocks/>
          </p:cNvGrpSpPr>
          <p:nvPr/>
        </p:nvGrpSpPr>
        <p:grpSpPr bwMode="auto">
          <a:xfrm>
            <a:off x="557459" y="2300015"/>
            <a:ext cx="8346829" cy="4256088"/>
            <a:chOff x="402" y="1344"/>
            <a:chExt cx="4895" cy="2496"/>
          </a:xfrm>
        </p:grpSpPr>
        <p:sp>
          <p:nvSpPr>
            <p:cNvPr id="6" name="Text Box 5"/>
            <p:cNvSpPr txBox="1">
              <a:spLocks noChangeArrowheads="1"/>
            </p:cNvSpPr>
            <p:nvPr/>
          </p:nvSpPr>
          <p:spPr bwMode="auto">
            <a:xfrm>
              <a:off x="4015" y="3024"/>
              <a:ext cx="1193" cy="816"/>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ct val="96000"/>
                </a:lnSpc>
              </a:pPr>
              <a:r>
                <a:rPr lang="en-US" altLang="zh-CN" sz="2000">
                  <a:latin typeface="微软雅黑"/>
                  <a:ea typeface="微软雅黑"/>
                  <a:cs typeface="微软雅黑"/>
                </a:rPr>
                <a:t>·</a:t>
              </a:r>
              <a:r>
                <a:rPr lang="zh-CN" altLang="en-US" sz="2000">
                  <a:latin typeface="微软雅黑"/>
                  <a:ea typeface="微软雅黑"/>
                  <a:cs typeface="微软雅黑"/>
                </a:rPr>
                <a:t>构词规则</a:t>
              </a:r>
            </a:p>
            <a:p>
              <a:pPr algn="just">
                <a:lnSpc>
                  <a:spcPct val="96000"/>
                </a:lnSpc>
              </a:pPr>
              <a:r>
                <a:rPr lang="en-US" altLang="zh-CN" sz="2000">
                  <a:latin typeface="微软雅黑"/>
                  <a:ea typeface="微软雅黑"/>
                  <a:cs typeface="微软雅黑"/>
                </a:rPr>
                <a:t>·</a:t>
              </a:r>
              <a:r>
                <a:rPr lang="zh-CN" altLang="en-US" sz="2000">
                  <a:latin typeface="微软雅黑"/>
                  <a:ea typeface="微软雅黑"/>
                  <a:cs typeface="微软雅黑"/>
                </a:rPr>
                <a:t>同音字判决</a:t>
              </a:r>
            </a:p>
            <a:p>
              <a:pPr algn="just">
                <a:lnSpc>
                  <a:spcPct val="96000"/>
                </a:lnSpc>
              </a:pPr>
              <a:r>
                <a:rPr lang="en-US" altLang="zh-CN" sz="2000">
                  <a:latin typeface="微软雅黑"/>
                  <a:ea typeface="微软雅黑"/>
                  <a:cs typeface="微软雅黑"/>
                </a:rPr>
                <a:t>·</a:t>
              </a:r>
              <a:r>
                <a:rPr lang="zh-CN" altLang="en-US" sz="2000">
                  <a:latin typeface="微软雅黑"/>
                  <a:ea typeface="微软雅黑"/>
                  <a:cs typeface="微软雅黑"/>
                </a:rPr>
                <a:t>语法语义</a:t>
              </a:r>
            </a:p>
            <a:p>
              <a:pPr algn="just">
                <a:lnSpc>
                  <a:spcPct val="96000"/>
                </a:lnSpc>
              </a:pPr>
              <a:r>
                <a:rPr lang="en-US" altLang="zh-CN" sz="2000">
                  <a:latin typeface="微软雅黑"/>
                  <a:ea typeface="微软雅黑"/>
                  <a:cs typeface="微软雅黑"/>
                </a:rPr>
                <a:t>·</a:t>
              </a:r>
              <a:r>
                <a:rPr lang="zh-CN" altLang="en-US" sz="2000">
                  <a:latin typeface="微软雅黑"/>
                  <a:ea typeface="微软雅黑"/>
                  <a:cs typeface="微软雅黑"/>
                </a:rPr>
                <a:t>背景知识</a:t>
              </a:r>
            </a:p>
            <a:p>
              <a:pPr algn="just">
                <a:lnSpc>
                  <a:spcPct val="96000"/>
                </a:lnSpc>
              </a:pPr>
              <a:endParaRPr lang="en-US" altLang="zh-CN" sz="2000">
                <a:latin typeface="微软雅黑"/>
                <a:ea typeface="微软雅黑"/>
                <a:cs typeface="微软雅黑"/>
              </a:endParaRPr>
            </a:p>
          </p:txBody>
        </p:sp>
        <p:sp>
          <p:nvSpPr>
            <p:cNvPr id="7" name="Text Box 7"/>
            <p:cNvSpPr txBox="1">
              <a:spLocks noChangeArrowheads="1"/>
            </p:cNvSpPr>
            <p:nvPr/>
          </p:nvSpPr>
          <p:spPr bwMode="auto">
            <a:xfrm>
              <a:off x="1057" y="2002"/>
              <a:ext cx="720" cy="383"/>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预处理</a:t>
              </a:r>
            </a:p>
          </p:txBody>
        </p:sp>
        <p:sp>
          <p:nvSpPr>
            <p:cNvPr id="8" name="Text Box 8"/>
            <p:cNvSpPr txBox="1">
              <a:spLocks noChangeArrowheads="1"/>
            </p:cNvSpPr>
            <p:nvPr/>
          </p:nvSpPr>
          <p:spPr bwMode="auto">
            <a:xfrm>
              <a:off x="1989" y="1947"/>
              <a:ext cx="850" cy="508"/>
            </a:xfrm>
            <a:prstGeom prst="rect">
              <a:avLst/>
            </a:prstGeom>
            <a:noFill/>
            <a:ln w="9525">
              <a:solidFill>
                <a:schemeClr val="tx1"/>
              </a:solidFill>
              <a:miter lim="800000"/>
              <a:headEnd/>
              <a:tailEnd/>
            </a:ln>
          </p:spPr>
          <p:txBody>
            <a:bodyPr anchor="ctr" anchorCtr="1"/>
            <a:lstStyle/>
            <a:p>
              <a:pPr algn="ctr" eaLnBrk="0" hangingPunct="0">
                <a:lnSpc>
                  <a:spcPct val="96000"/>
                </a:lnSpc>
                <a:defRPr/>
              </a:pPr>
              <a:r>
                <a:rPr lang="zh-CN" altLang="en-US" sz="2000">
                  <a:latin typeface="微软雅黑"/>
                  <a:ea typeface="微软雅黑"/>
                  <a:cs typeface="微软雅黑"/>
                </a:rPr>
                <a:t>声学参数</a:t>
              </a:r>
            </a:p>
            <a:p>
              <a:pPr algn="ctr" eaLnBrk="0" hangingPunct="0">
                <a:lnSpc>
                  <a:spcPct val="80000"/>
                </a:lnSpc>
                <a:defRPr/>
              </a:pPr>
              <a:r>
                <a:rPr lang="zh-CN" altLang="en-US" sz="2000">
                  <a:latin typeface="微软雅黑"/>
                  <a:ea typeface="微软雅黑"/>
                  <a:cs typeface="微软雅黑"/>
                </a:rPr>
                <a:t>分析</a:t>
              </a:r>
            </a:p>
          </p:txBody>
        </p:sp>
        <p:sp>
          <p:nvSpPr>
            <p:cNvPr id="9" name="Text Box 9"/>
            <p:cNvSpPr txBox="1">
              <a:spLocks noChangeArrowheads="1"/>
            </p:cNvSpPr>
            <p:nvPr/>
          </p:nvSpPr>
          <p:spPr bwMode="auto">
            <a:xfrm>
              <a:off x="3059" y="2010"/>
              <a:ext cx="844" cy="384"/>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测度估计</a:t>
              </a:r>
            </a:p>
          </p:txBody>
        </p:sp>
        <p:sp>
          <p:nvSpPr>
            <p:cNvPr id="10" name="Text Box 10"/>
            <p:cNvSpPr txBox="1">
              <a:spLocks noChangeArrowheads="1"/>
            </p:cNvSpPr>
            <p:nvPr/>
          </p:nvSpPr>
          <p:spPr bwMode="auto">
            <a:xfrm>
              <a:off x="3061" y="1352"/>
              <a:ext cx="818" cy="383"/>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失真测度</a:t>
              </a:r>
            </a:p>
          </p:txBody>
        </p:sp>
        <p:sp>
          <p:nvSpPr>
            <p:cNvPr id="11" name="Text Box 11"/>
            <p:cNvSpPr txBox="1">
              <a:spLocks noChangeArrowheads="1"/>
            </p:cNvSpPr>
            <p:nvPr/>
          </p:nvSpPr>
          <p:spPr bwMode="auto">
            <a:xfrm>
              <a:off x="3121" y="2640"/>
              <a:ext cx="702" cy="382"/>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语音库</a:t>
              </a:r>
            </a:p>
          </p:txBody>
        </p:sp>
        <p:sp>
          <p:nvSpPr>
            <p:cNvPr id="12" name="Text Box 12"/>
            <p:cNvSpPr txBox="1">
              <a:spLocks noChangeArrowheads="1"/>
            </p:cNvSpPr>
            <p:nvPr/>
          </p:nvSpPr>
          <p:spPr bwMode="auto">
            <a:xfrm>
              <a:off x="4111" y="2024"/>
              <a:ext cx="701" cy="384"/>
            </a:xfrm>
            <a:prstGeom prst="rect">
              <a:avLst/>
            </a:prstGeom>
            <a:noFill/>
            <a:ln w="9525">
              <a:solidFill>
                <a:schemeClr val="tx1"/>
              </a:solidFill>
              <a:miter lim="800000"/>
              <a:headEnd/>
              <a:tailEnd/>
            </a:ln>
          </p:spPr>
          <p:txBody>
            <a:bodyPr anchor="ctr" anchorCtr="1"/>
            <a:lstStyle/>
            <a:p>
              <a:pPr algn="ctr" eaLnBrk="0" hangingPunct="0">
                <a:defRPr/>
              </a:pPr>
              <a:r>
                <a:rPr lang="zh-CN" altLang="en-US" sz="2000">
                  <a:latin typeface="微软雅黑"/>
                  <a:ea typeface="微软雅黑"/>
                  <a:cs typeface="微软雅黑"/>
                </a:rPr>
                <a:t>判决</a:t>
              </a:r>
            </a:p>
          </p:txBody>
        </p:sp>
        <p:sp>
          <p:nvSpPr>
            <p:cNvPr id="13" name="Text Box 13"/>
            <p:cNvSpPr txBox="1">
              <a:spLocks noChangeArrowheads="1"/>
            </p:cNvSpPr>
            <p:nvPr/>
          </p:nvSpPr>
          <p:spPr bwMode="auto">
            <a:xfrm>
              <a:off x="3982" y="2640"/>
              <a:ext cx="945" cy="382"/>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专家知识库</a:t>
              </a:r>
            </a:p>
          </p:txBody>
        </p:sp>
        <p:sp>
          <p:nvSpPr>
            <p:cNvPr id="14" name="Line 18"/>
            <p:cNvSpPr>
              <a:spLocks noChangeShapeType="1"/>
            </p:cNvSpPr>
            <p:nvPr/>
          </p:nvSpPr>
          <p:spPr bwMode="auto">
            <a:xfrm flipV="1">
              <a:off x="2620" y="2839"/>
              <a:ext cx="506" cy="2"/>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15" name="Line 20"/>
            <p:cNvSpPr>
              <a:spLocks noChangeShapeType="1"/>
            </p:cNvSpPr>
            <p:nvPr/>
          </p:nvSpPr>
          <p:spPr bwMode="auto">
            <a:xfrm>
              <a:off x="3469" y="1750"/>
              <a:ext cx="3" cy="255"/>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16" name="Text Box 23"/>
            <p:cNvSpPr txBox="1">
              <a:spLocks noChangeArrowheads="1"/>
            </p:cNvSpPr>
            <p:nvPr/>
          </p:nvSpPr>
          <p:spPr bwMode="auto">
            <a:xfrm>
              <a:off x="2368" y="2531"/>
              <a:ext cx="543" cy="366"/>
            </a:xfrm>
            <a:prstGeom prst="rect">
              <a:avLst/>
            </a:prstGeom>
            <a:noFill/>
            <a:ln w="9525">
              <a:noFill/>
              <a:miter lim="800000"/>
              <a:headEnd/>
              <a:tailEnd/>
            </a:ln>
          </p:spPr>
          <p:txBody>
            <a:bodyPr/>
            <a:lstStyle/>
            <a:p>
              <a:pPr algn="just" eaLnBrk="0" hangingPunct="0">
                <a:defRPr/>
              </a:pPr>
              <a:r>
                <a:rPr lang="zh-CN" altLang="en-US">
                  <a:latin typeface="微软雅黑"/>
                  <a:ea typeface="微软雅黑"/>
                  <a:cs typeface="微软雅黑"/>
                </a:rPr>
                <a:t>训练</a:t>
              </a:r>
            </a:p>
          </p:txBody>
        </p:sp>
        <p:sp>
          <p:nvSpPr>
            <p:cNvPr id="17" name="Text Box 24"/>
            <p:cNvSpPr txBox="1">
              <a:spLocks noChangeArrowheads="1"/>
            </p:cNvSpPr>
            <p:nvPr/>
          </p:nvSpPr>
          <p:spPr bwMode="auto">
            <a:xfrm>
              <a:off x="4800" y="1776"/>
              <a:ext cx="497" cy="455"/>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r>
                <a:rPr lang="zh-CN" altLang="en-US" sz="2000">
                  <a:latin typeface="微软雅黑"/>
                  <a:ea typeface="微软雅黑"/>
                  <a:cs typeface="微软雅黑"/>
                </a:rPr>
                <a:t>识别</a:t>
              </a:r>
            </a:p>
            <a:p>
              <a:pPr algn="just">
                <a:lnSpc>
                  <a:spcPct val="96000"/>
                </a:lnSpc>
              </a:pPr>
              <a:r>
                <a:rPr lang="zh-CN" altLang="en-US" sz="2000">
                  <a:latin typeface="微软雅黑"/>
                  <a:ea typeface="微软雅黑"/>
                  <a:cs typeface="微软雅黑"/>
                </a:rPr>
                <a:t>结果</a:t>
              </a:r>
            </a:p>
          </p:txBody>
        </p:sp>
        <p:sp>
          <p:nvSpPr>
            <p:cNvPr id="18" name="Line 25"/>
            <p:cNvSpPr>
              <a:spLocks noChangeShapeType="1"/>
            </p:cNvSpPr>
            <p:nvPr/>
          </p:nvSpPr>
          <p:spPr bwMode="auto">
            <a:xfrm flipV="1">
              <a:off x="4453" y="2394"/>
              <a:ext cx="3" cy="254"/>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19" name="Line 26"/>
            <p:cNvSpPr>
              <a:spLocks noChangeShapeType="1"/>
            </p:cNvSpPr>
            <p:nvPr/>
          </p:nvSpPr>
          <p:spPr bwMode="auto">
            <a:xfrm>
              <a:off x="2350" y="2839"/>
              <a:ext cx="410" cy="1"/>
            </a:xfrm>
            <a:prstGeom prst="line">
              <a:avLst/>
            </a:prstGeom>
            <a:noFill/>
            <a:ln w="1270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0" name="Text Box 27"/>
            <p:cNvSpPr txBox="1">
              <a:spLocks noChangeArrowheads="1"/>
            </p:cNvSpPr>
            <p:nvPr/>
          </p:nvSpPr>
          <p:spPr bwMode="auto">
            <a:xfrm>
              <a:off x="883" y="2544"/>
              <a:ext cx="1500" cy="816"/>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反混叠失真滤波器</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预加重器</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端点检测</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噪声滤波器</a:t>
              </a:r>
            </a:p>
          </p:txBody>
        </p:sp>
        <p:sp>
          <p:nvSpPr>
            <p:cNvPr id="21" name="Text Box 28"/>
            <p:cNvSpPr txBox="1">
              <a:spLocks noChangeArrowheads="1"/>
            </p:cNvSpPr>
            <p:nvPr/>
          </p:nvSpPr>
          <p:spPr bwMode="auto">
            <a:xfrm>
              <a:off x="3919" y="1344"/>
              <a:ext cx="1086" cy="432"/>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欧氏距离</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似然比测度</a:t>
              </a:r>
            </a:p>
            <a:p>
              <a:pPr algn="just">
                <a:lnSpc>
                  <a:spcPct val="96000"/>
                </a:lnSpc>
              </a:pPr>
              <a:endParaRPr lang="en-US" altLang="zh-CN" sz="700" dirty="0">
                <a:latin typeface="微软雅黑"/>
                <a:ea typeface="微软雅黑"/>
                <a:cs typeface="微软雅黑"/>
              </a:endParaRPr>
            </a:p>
          </p:txBody>
        </p:sp>
        <p:sp>
          <p:nvSpPr>
            <p:cNvPr id="23" name="Text Box 30"/>
            <p:cNvSpPr txBox="1">
              <a:spLocks noChangeArrowheads="1"/>
            </p:cNvSpPr>
            <p:nvPr/>
          </p:nvSpPr>
          <p:spPr bwMode="auto">
            <a:xfrm>
              <a:off x="402" y="1904"/>
              <a:ext cx="519" cy="509"/>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r>
                <a:rPr lang="zh-CN" altLang="en-US" sz="2000" dirty="0">
                  <a:latin typeface="微软雅黑"/>
                  <a:ea typeface="微软雅黑"/>
                  <a:cs typeface="微软雅黑"/>
                </a:rPr>
                <a:t>语音</a:t>
              </a:r>
              <a:endParaRPr lang="en-US" altLang="zh-CN" sz="2000" dirty="0">
                <a:latin typeface="微软雅黑"/>
                <a:ea typeface="微软雅黑"/>
                <a:cs typeface="微软雅黑"/>
              </a:endParaRPr>
            </a:p>
            <a:p>
              <a:pPr algn="just"/>
              <a:r>
                <a:rPr lang="zh-CN" altLang="en-US" sz="2000" dirty="0">
                  <a:latin typeface="微软雅黑"/>
                  <a:ea typeface="微软雅黑"/>
                  <a:cs typeface="微软雅黑"/>
                </a:rPr>
                <a:t>信号</a:t>
              </a:r>
            </a:p>
            <a:p>
              <a:pPr algn="just">
                <a:lnSpc>
                  <a:spcPct val="96000"/>
                </a:lnSpc>
              </a:pPr>
              <a:r>
                <a:rPr lang="zh-CN" altLang="en-US" sz="2000" dirty="0">
                  <a:latin typeface="微软雅黑"/>
                  <a:ea typeface="微软雅黑"/>
                  <a:cs typeface="微软雅黑"/>
                </a:rPr>
                <a:t>输入</a:t>
              </a:r>
            </a:p>
          </p:txBody>
        </p:sp>
        <p:sp>
          <p:nvSpPr>
            <p:cNvPr id="24" name="Line 31"/>
            <p:cNvSpPr>
              <a:spLocks noChangeShapeType="1"/>
            </p:cNvSpPr>
            <p:nvPr/>
          </p:nvSpPr>
          <p:spPr bwMode="auto">
            <a:xfrm>
              <a:off x="1780" y="2208"/>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25" name="Line 32"/>
            <p:cNvSpPr>
              <a:spLocks noChangeShapeType="1"/>
            </p:cNvSpPr>
            <p:nvPr/>
          </p:nvSpPr>
          <p:spPr bwMode="auto">
            <a:xfrm>
              <a:off x="2844" y="2216"/>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26" name="Line 33"/>
            <p:cNvSpPr>
              <a:spLocks noChangeShapeType="1"/>
            </p:cNvSpPr>
            <p:nvPr/>
          </p:nvSpPr>
          <p:spPr bwMode="auto">
            <a:xfrm>
              <a:off x="3900" y="2216"/>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27" name="Line 34"/>
            <p:cNvSpPr>
              <a:spLocks noChangeShapeType="1"/>
            </p:cNvSpPr>
            <p:nvPr/>
          </p:nvSpPr>
          <p:spPr bwMode="auto">
            <a:xfrm flipV="1">
              <a:off x="3471" y="2384"/>
              <a:ext cx="2" cy="254"/>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28" name="Line 35"/>
            <p:cNvSpPr>
              <a:spLocks noChangeShapeType="1"/>
            </p:cNvSpPr>
            <p:nvPr/>
          </p:nvSpPr>
          <p:spPr bwMode="auto">
            <a:xfrm>
              <a:off x="2351" y="2456"/>
              <a:ext cx="0" cy="385"/>
            </a:xfrm>
            <a:prstGeom prst="line">
              <a:avLst/>
            </a:prstGeom>
            <a:noFill/>
            <a:ln w="12700" cap="sq">
              <a:solidFill>
                <a:schemeClr val="tx1"/>
              </a:solidFill>
              <a:round/>
              <a:headEnd type="none" w="sm" len="sm"/>
              <a:tailEnd type="none" w="sm" len="sm"/>
            </a:ln>
          </p:spPr>
          <p:txBody>
            <a:bodyPr/>
            <a:lstStyle/>
            <a:p>
              <a:pPr>
                <a:defRPr/>
              </a:pPr>
              <a:endParaRPr lang="zh-CN" altLang="en-US">
                <a:latin typeface="微软雅黑"/>
                <a:ea typeface="微软雅黑"/>
                <a:cs typeface="微软雅黑"/>
              </a:endParaRPr>
            </a:p>
          </p:txBody>
        </p:sp>
        <p:sp>
          <p:nvSpPr>
            <p:cNvPr id="29" name="Line 36"/>
            <p:cNvSpPr>
              <a:spLocks noChangeShapeType="1"/>
            </p:cNvSpPr>
            <p:nvPr/>
          </p:nvSpPr>
          <p:spPr bwMode="auto">
            <a:xfrm>
              <a:off x="4812" y="2216"/>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30" name="Line 38"/>
            <p:cNvSpPr>
              <a:spLocks noChangeShapeType="1"/>
            </p:cNvSpPr>
            <p:nvPr/>
          </p:nvSpPr>
          <p:spPr bwMode="auto">
            <a:xfrm>
              <a:off x="848" y="2208"/>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grpSp>
    </p:spTree>
    <p:extLst>
      <p:ext uri="{BB962C8B-B14F-4D97-AF65-F5344CB8AC3E}">
        <p14:creationId xmlns:p14="http://schemas.microsoft.com/office/powerpoint/2010/main" val="2850926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a:lnSpc>
                <a:spcPct val="100000"/>
              </a:lnSpc>
              <a:buNone/>
            </a:pPr>
            <a:r>
              <a:rPr kumimoji="1" lang="zh-CN" altLang="en-US" sz="2800" dirty="0">
                <a:solidFill>
                  <a:srgbClr val="C00000"/>
                </a:solidFill>
                <a:latin typeface="微软雅黑"/>
                <a:ea typeface="微软雅黑"/>
                <a:cs typeface="微软雅黑"/>
              </a:rPr>
              <a:t>重点掌握</a:t>
            </a:r>
            <a:endParaRPr kumimoji="1" lang="en-US" altLang="zh-CN" sz="2800" dirty="0">
              <a:solidFill>
                <a:srgbClr val="C00000"/>
              </a:solidFill>
              <a:latin typeface="微软雅黑"/>
              <a:ea typeface="微软雅黑"/>
              <a:cs typeface="微软雅黑"/>
            </a:endParaRPr>
          </a:p>
          <a:p>
            <a:pPr>
              <a:lnSpc>
                <a:spcPct val="100000"/>
              </a:lnSpc>
              <a:buFont typeface="Arial" charset="0"/>
              <a:buChar char="•"/>
            </a:pPr>
            <a:r>
              <a:rPr lang="zh-CN" altLang="en-US" dirty="0">
                <a:latin typeface="微软雅黑"/>
                <a:ea typeface="微软雅黑"/>
                <a:cs typeface="微软雅黑"/>
              </a:rPr>
              <a:t>光学符号识别技术的基本概念，语音识别的流程，虹膜识别的特点，指纹的整体特征和局部特征。</a:t>
            </a:r>
          </a:p>
          <a:p>
            <a:pPr>
              <a:lnSpc>
                <a:spcPct val="100000"/>
              </a:lnSpc>
              <a:buFont typeface="Arial" charset="0"/>
              <a:buChar char="•"/>
            </a:pPr>
            <a:r>
              <a:rPr lang="zh-CN" altLang="en-US" dirty="0">
                <a:latin typeface="微软雅黑"/>
                <a:ea typeface="微软雅黑"/>
                <a:cs typeface="微软雅黑"/>
              </a:rPr>
              <a:t>条形码的分类，一维条形码的组成，条形码模块的概念；一维条形码的基本参数及工作原理，二维条形码与一维条形码的比较，常见的一维条形码和二维条形码编码。</a:t>
            </a:r>
            <a:endParaRPr lang="en-US" altLang="zh-CN" dirty="0">
              <a:latin typeface="微软雅黑"/>
              <a:ea typeface="微软雅黑"/>
              <a:cs typeface="微软雅黑"/>
            </a:endParaRPr>
          </a:p>
          <a:p>
            <a:pPr>
              <a:lnSpc>
                <a:spcPct val="100000"/>
              </a:lnSpc>
              <a:buFont typeface="Arial" charset="0"/>
              <a:buChar char="•"/>
            </a:pPr>
            <a:r>
              <a:rPr lang="en-US" altLang="zh-CN" dirty="0">
                <a:latin typeface="微软雅黑"/>
                <a:ea typeface="微软雅黑"/>
                <a:cs typeface="微软雅黑"/>
              </a:rPr>
              <a:t>RFID</a:t>
            </a:r>
            <a:r>
              <a:rPr lang="zh-CN" altLang="en-US" dirty="0">
                <a:latin typeface="微软雅黑"/>
                <a:ea typeface="微软雅黑"/>
                <a:cs typeface="微软雅黑"/>
              </a:rPr>
              <a:t>的概念与现状。</a:t>
            </a:r>
            <a:endParaRPr lang="en-US" altLang="zh-CN" dirty="0">
              <a:latin typeface="微软雅黑"/>
              <a:ea typeface="微软雅黑"/>
              <a:cs typeface="微软雅黑"/>
            </a:endParaRPr>
          </a:p>
          <a:p>
            <a:pPr>
              <a:lnSpc>
                <a:spcPct val="100000"/>
              </a:lnSpc>
              <a:buFont typeface="Arial" charset="0"/>
              <a:buChar char="•"/>
            </a:pPr>
            <a:r>
              <a:rPr lang="en-US" altLang="zh-CN" dirty="0">
                <a:latin typeface="微软雅黑"/>
                <a:ea typeface="微软雅黑"/>
                <a:cs typeface="微软雅黑"/>
              </a:rPr>
              <a:t>RFID</a:t>
            </a:r>
            <a:r>
              <a:rPr lang="zh-CN" altLang="en-US" dirty="0">
                <a:latin typeface="微软雅黑"/>
                <a:ea typeface="微软雅黑"/>
                <a:cs typeface="微软雅黑"/>
              </a:rPr>
              <a:t>系统的组成，</a:t>
            </a:r>
            <a:r>
              <a:rPr lang="en-US" altLang="zh-CN" dirty="0">
                <a:latin typeface="微软雅黑"/>
                <a:ea typeface="微软雅黑"/>
                <a:cs typeface="微软雅黑"/>
              </a:rPr>
              <a:t>RFID</a:t>
            </a:r>
            <a:r>
              <a:rPr lang="zh-CN" altLang="en-US" dirty="0">
                <a:latin typeface="微软雅黑"/>
                <a:ea typeface="微软雅黑"/>
                <a:cs typeface="微软雅黑"/>
              </a:rPr>
              <a:t>标签的优点和特点，</a:t>
            </a:r>
            <a:r>
              <a:rPr lang="en-US" altLang="zh-CN" dirty="0">
                <a:latin typeface="微软雅黑"/>
                <a:ea typeface="微软雅黑"/>
                <a:cs typeface="微软雅黑"/>
              </a:rPr>
              <a:t>RFID</a:t>
            </a:r>
            <a:r>
              <a:rPr lang="zh-CN" altLang="en-US" dirty="0">
                <a:latin typeface="微软雅黑"/>
                <a:ea typeface="微软雅黑"/>
                <a:cs typeface="微软雅黑"/>
              </a:rPr>
              <a:t>标签的存储方式及分类，</a:t>
            </a:r>
            <a:r>
              <a:rPr lang="en-US" altLang="zh-CN" dirty="0">
                <a:latin typeface="微软雅黑"/>
                <a:ea typeface="微软雅黑"/>
                <a:cs typeface="微软雅黑"/>
              </a:rPr>
              <a:t>RFID</a:t>
            </a:r>
            <a:r>
              <a:rPr lang="zh-CN" altLang="en-US" dirty="0">
                <a:latin typeface="微软雅黑"/>
                <a:ea typeface="微软雅黑"/>
                <a:cs typeface="微软雅黑"/>
              </a:rPr>
              <a:t>系统的常见频率及其优缺点。</a:t>
            </a:r>
          </a:p>
          <a:p>
            <a:pPr>
              <a:lnSpc>
                <a:spcPct val="100000"/>
              </a:lnSpc>
            </a:pPr>
            <a:endParaRPr kumimoji="1" lang="zh-CN" altLang="en-US" dirty="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50</a:t>
            </a:fld>
            <a:endParaRPr lang="zh-CN" altLang="en-US" dirty="0"/>
          </a:p>
        </p:txBody>
      </p:sp>
      <p:sp>
        <p:nvSpPr>
          <p:cNvPr id="4" name="标题 3"/>
          <p:cNvSpPr>
            <a:spLocks noGrp="1"/>
          </p:cNvSpPr>
          <p:nvPr>
            <p:ph type="title"/>
          </p:nvPr>
        </p:nvSpPr>
        <p:spPr/>
        <p:txBody>
          <a:bodyPr/>
          <a:lstStyle/>
          <a:p>
            <a:r>
              <a:rPr kumimoji="1" lang="zh-CN" altLang="en-US" dirty="0"/>
              <a:t>本章小结</a:t>
            </a:r>
          </a:p>
        </p:txBody>
      </p:sp>
    </p:spTree>
    <p:extLst>
      <p:ext uri="{BB962C8B-B14F-4D97-AF65-F5344CB8AC3E}">
        <p14:creationId xmlns:p14="http://schemas.microsoft.com/office/powerpoint/2010/main" val="3419064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dirty="0">
                <a:solidFill>
                  <a:srgbClr val="C00000"/>
                </a:solidFill>
                <a:latin typeface="Calibri" charset="0"/>
              </a:rPr>
              <a:t>虹膜识别</a:t>
            </a:r>
            <a:r>
              <a:rPr lang="zh-CN" altLang="en-US" dirty="0">
                <a:latin typeface="Calibri" charset="0"/>
              </a:rPr>
              <a:t>是当前应用最方便精确的生物识别技术，虹膜的高度独特性和稳定性是其用于身份鉴别的基础。</a:t>
            </a:r>
            <a:endParaRPr lang="en-US" altLang="zh-CN" dirty="0">
              <a:latin typeface="Calibri" charset="0"/>
            </a:endParaRPr>
          </a:p>
          <a:p>
            <a:endParaRPr lang="en-US" altLang="zh-CN" dirty="0">
              <a:latin typeface="Calibri" charset="0"/>
            </a:endParaRPr>
          </a:p>
          <a:p>
            <a:r>
              <a:rPr lang="zh-CN" altLang="en-US" dirty="0">
                <a:solidFill>
                  <a:srgbClr val="C00000"/>
                </a:solidFill>
                <a:latin typeface="Calibri" charset="0"/>
              </a:rPr>
              <a:t>虹膜识别的特点：</a:t>
            </a:r>
            <a:endParaRPr lang="en-US" altLang="zh-CN" dirty="0">
              <a:solidFill>
                <a:srgbClr val="C00000"/>
              </a:solidFill>
              <a:latin typeface="Calibri" charset="0"/>
            </a:endParaRPr>
          </a:p>
          <a:p>
            <a:pPr lvl="1">
              <a:buFont typeface="Arial" charset="0"/>
              <a:buChar char="•"/>
            </a:pPr>
            <a:r>
              <a:rPr lang="zh-CN" altLang="en-US" dirty="0">
                <a:latin typeface="Calibri" charset="0"/>
              </a:rPr>
              <a:t>生物活性</a:t>
            </a:r>
            <a:r>
              <a:rPr lang="en-US" altLang="zh-CN" dirty="0">
                <a:latin typeface="Calibri" charset="0"/>
              </a:rPr>
              <a:t>: </a:t>
            </a:r>
            <a:r>
              <a:rPr lang="zh-CN" altLang="en-US" dirty="0">
                <a:latin typeface="Calibri" charset="0"/>
              </a:rPr>
              <a:t>虹膜处在巩膜的保护下，生物活性强。</a:t>
            </a:r>
          </a:p>
          <a:p>
            <a:pPr lvl="1">
              <a:buFont typeface="Arial" charset="0"/>
              <a:buChar char="•"/>
            </a:pPr>
            <a:r>
              <a:rPr lang="zh-CN" altLang="en-US" dirty="0">
                <a:latin typeface="Calibri" charset="0"/>
              </a:rPr>
              <a:t>非接触性</a:t>
            </a:r>
            <a:r>
              <a:rPr lang="en-US" altLang="zh-CN" dirty="0">
                <a:latin typeface="Calibri" charset="0"/>
              </a:rPr>
              <a:t>: </a:t>
            </a:r>
            <a:r>
              <a:rPr lang="zh-CN" altLang="en-US" dirty="0">
                <a:latin typeface="Calibri" charset="0"/>
              </a:rPr>
              <a:t>从无需用户接触设备，对人身没有侵犯。</a:t>
            </a:r>
          </a:p>
          <a:p>
            <a:pPr lvl="1">
              <a:buFont typeface="Arial" charset="0"/>
              <a:buChar char="•"/>
            </a:pPr>
            <a:r>
              <a:rPr lang="zh-CN" altLang="en-US" dirty="0">
                <a:latin typeface="Calibri" charset="0"/>
              </a:rPr>
              <a:t>唯一性</a:t>
            </a:r>
            <a:r>
              <a:rPr lang="en-US" altLang="zh-CN" dirty="0">
                <a:latin typeface="Calibri" charset="0"/>
              </a:rPr>
              <a:t>: </a:t>
            </a:r>
            <a:r>
              <a:rPr lang="zh-CN" altLang="en-US" dirty="0">
                <a:latin typeface="Calibri" charset="0"/>
              </a:rPr>
              <a:t>形态完全相同虹膜的可能性低于其他组织。</a:t>
            </a:r>
            <a:endParaRPr lang="en-US" altLang="zh-CN" dirty="0">
              <a:latin typeface="Calibri" charset="0"/>
            </a:endParaRPr>
          </a:p>
          <a:p>
            <a:pPr lvl="1">
              <a:buFont typeface="Arial" charset="0"/>
              <a:buChar char="•"/>
            </a:pPr>
            <a:r>
              <a:rPr lang="zh-CN" altLang="en-US" dirty="0">
                <a:latin typeface="Calibri" charset="0"/>
              </a:rPr>
              <a:t>稳定性</a:t>
            </a:r>
            <a:r>
              <a:rPr lang="en-US" altLang="zh-CN" dirty="0">
                <a:latin typeface="Calibri" charset="0"/>
              </a:rPr>
              <a:t>: </a:t>
            </a:r>
            <a:r>
              <a:rPr lang="zh-CN" altLang="en-US" dirty="0">
                <a:latin typeface="Calibri" charset="0"/>
              </a:rPr>
              <a:t>虹膜定型后终身不变，一般疾病不会对虹膜组织造成损伤。</a:t>
            </a:r>
          </a:p>
          <a:p>
            <a:pPr lvl="1">
              <a:buFont typeface="Arial" charset="0"/>
              <a:buChar char="•"/>
            </a:pPr>
            <a:r>
              <a:rPr lang="zh-CN" altLang="en-US" dirty="0">
                <a:latin typeface="Calibri" charset="0"/>
              </a:rPr>
              <a:t>防伪性</a:t>
            </a:r>
            <a:r>
              <a:rPr lang="en-US" altLang="zh-CN" dirty="0">
                <a:latin typeface="Calibri" charset="0"/>
              </a:rPr>
              <a:t>: </a:t>
            </a:r>
            <a:r>
              <a:rPr lang="zh-CN" altLang="en-US" dirty="0">
                <a:latin typeface="Calibri" charset="0"/>
              </a:rPr>
              <a:t>不可能在对视觉无严重影响的情况下用外科手术改变虹膜特征。</a:t>
            </a:r>
            <a:endParaRPr lang="zh-CN" altLang="en-US" dirty="0">
              <a:effectLst>
                <a:outerShdw blurRad="38100" dist="38100" dir="2700000" algn="tl">
                  <a:srgbClr val="DDDDDD"/>
                </a:outerShdw>
              </a:effectLst>
              <a:latin typeface="Calibri" charset="0"/>
            </a:endParaRP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6</a:t>
            </a:fld>
            <a:endParaRPr lang="zh-CN" altLang="en-US" dirty="0"/>
          </a:p>
        </p:txBody>
      </p:sp>
      <p:sp>
        <p:nvSpPr>
          <p:cNvPr id="4" name="标题 3"/>
          <p:cNvSpPr>
            <a:spLocks noGrp="1"/>
          </p:cNvSpPr>
          <p:nvPr>
            <p:ph type="title"/>
          </p:nvPr>
        </p:nvSpPr>
        <p:spPr/>
        <p:txBody>
          <a:bodyPr/>
          <a:lstStyle/>
          <a:p>
            <a:r>
              <a:rPr kumimoji="1" lang="zh-CN" altLang="en-US" dirty="0"/>
              <a:t>虹膜识别</a:t>
            </a:r>
          </a:p>
        </p:txBody>
      </p:sp>
    </p:spTree>
    <p:extLst>
      <p:ext uri="{BB962C8B-B14F-4D97-AF65-F5344CB8AC3E}">
        <p14:creationId xmlns:p14="http://schemas.microsoft.com/office/powerpoint/2010/main" val="1806092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latin typeface="Calibri" charset="0"/>
              </a:rPr>
              <a:t>从实用角度看，</a:t>
            </a:r>
            <a:r>
              <a:rPr lang="zh-CN" altLang="en-US" dirty="0">
                <a:solidFill>
                  <a:srgbClr val="C00000"/>
                </a:solidFill>
                <a:latin typeface="Calibri" charset="0"/>
              </a:rPr>
              <a:t>指纹识别</a:t>
            </a:r>
            <a:r>
              <a:rPr lang="zh-CN" altLang="en-US" dirty="0">
                <a:latin typeface="Calibri" charset="0"/>
              </a:rPr>
              <a:t>是优于其他生物识别技术的身份鉴别方法。因为指纹具有各不相同、终生基本不变的特点，且目前的指纹识别系统已达到操作方便、准确可靠、价格适中的阶段，正逐步应用于民用市场。</a:t>
            </a:r>
            <a:endParaRPr lang="en-US" altLang="zh-CN" dirty="0">
              <a:latin typeface="Calibri" charset="0"/>
            </a:endParaRPr>
          </a:p>
          <a:p>
            <a:endParaRPr lang="en-US" altLang="zh-CN" dirty="0">
              <a:latin typeface="Calibri" charset="0"/>
            </a:endParaRPr>
          </a:p>
          <a:p>
            <a:r>
              <a:rPr lang="zh-CN" altLang="en-US" dirty="0">
                <a:solidFill>
                  <a:srgbClr val="C00000"/>
                </a:solidFill>
                <a:latin typeface="Calibri" charset="0"/>
              </a:rPr>
              <a:t>指纹识别的处理流程：</a:t>
            </a:r>
            <a:endParaRPr lang="en-US" altLang="zh-CN" dirty="0">
              <a:solidFill>
                <a:srgbClr val="C00000"/>
              </a:solidFill>
              <a:latin typeface="Calibri" charset="0"/>
            </a:endParaRPr>
          </a:p>
          <a:p>
            <a:pPr lvl="1"/>
            <a:r>
              <a:rPr lang="zh-CN" altLang="en-US" dirty="0">
                <a:latin typeface="Calibri" charset="0"/>
              </a:rPr>
              <a:t>通过特殊的光电转换设备和计算机图像处理技术，对活体指纹进行采集、分析和比对，可以迅速、准确地鉴别出个人身份。系统一般主要包括对指纹图像采集、指纹图像处理、特征提取、特征值的比对与匹配等过程。</a:t>
            </a:r>
            <a:endParaRPr lang="zh-CN" altLang="en-US" dirty="0">
              <a:effectLst>
                <a:outerShdw blurRad="38100" dist="38100" dir="2700000" algn="tl">
                  <a:srgbClr val="DDDDDD"/>
                </a:outerShdw>
              </a:effectLst>
              <a:latin typeface="Calibri" charset="0"/>
            </a:endParaRP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7</a:t>
            </a:fld>
            <a:endParaRPr lang="zh-CN" altLang="en-US" dirty="0"/>
          </a:p>
        </p:txBody>
      </p:sp>
      <p:sp>
        <p:nvSpPr>
          <p:cNvPr id="4" name="标题 3"/>
          <p:cNvSpPr>
            <a:spLocks noGrp="1"/>
          </p:cNvSpPr>
          <p:nvPr>
            <p:ph type="title"/>
          </p:nvPr>
        </p:nvSpPr>
        <p:spPr/>
        <p:txBody>
          <a:bodyPr/>
          <a:lstStyle/>
          <a:p>
            <a:r>
              <a:rPr kumimoji="1" lang="zh-CN" altLang="en-US" dirty="0"/>
              <a:t>指纹识别</a:t>
            </a:r>
          </a:p>
        </p:txBody>
      </p:sp>
    </p:spTree>
    <p:extLst>
      <p:ext uri="{BB962C8B-B14F-4D97-AF65-F5344CB8AC3E}">
        <p14:creationId xmlns:p14="http://schemas.microsoft.com/office/powerpoint/2010/main" val="124587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latin typeface="微软雅黑"/>
                <a:ea typeface="微软雅黑"/>
                <a:cs typeface="微软雅黑"/>
              </a:rPr>
              <a:t>8</a:t>
            </a:fld>
            <a:endParaRPr lang="zh-CN" altLang="en-US" dirty="0">
              <a:latin typeface="微软雅黑"/>
              <a:ea typeface="微软雅黑"/>
              <a:cs typeface="微软雅黑"/>
            </a:endParaRPr>
          </a:p>
        </p:txBody>
      </p:sp>
      <p:sp>
        <p:nvSpPr>
          <p:cNvPr id="4" name="标题 3"/>
          <p:cNvSpPr>
            <a:spLocks noGrp="1"/>
          </p:cNvSpPr>
          <p:nvPr>
            <p:ph type="title"/>
          </p:nvPr>
        </p:nvSpPr>
        <p:spPr/>
        <p:txBody>
          <a:bodyPr/>
          <a:lstStyle/>
          <a:p>
            <a:r>
              <a:rPr kumimoji="1" lang="zh-CN" altLang="en-US" dirty="0">
                <a:latin typeface="微软雅黑"/>
                <a:ea typeface="微软雅黑"/>
                <a:cs typeface="微软雅黑"/>
              </a:rPr>
              <a:t>指纹的总体特征</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716338"/>
            <a:ext cx="969962" cy="104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644900"/>
            <a:ext cx="1093787" cy="1220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3716338"/>
            <a:ext cx="962025"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644900"/>
            <a:ext cx="1101725" cy="122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Group 94"/>
          <p:cNvGrpSpPr>
            <a:grpSpLocks/>
          </p:cNvGrpSpPr>
          <p:nvPr/>
        </p:nvGrpSpPr>
        <p:grpSpPr bwMode="auto">
          <a:xfrm>
            <a:off x="250825" y="3500438"/>
            <a:ext cx="8713788" cy="1512887"/>
            <a:chOff x="0" y="2015"/>
            <a:chExt cx="5760" cy="968"/>
          </a:xfrm>
        </p:grpSpPr>
        <p:sp>
          <p:nvSpPr>
            <p:cNvPr id="10" name="Rectangle 95"/>
            <p:cNvSpPr>
              <a:spLocks noChangeArrowheads="1"/>
            </p:cNvSpPr>
            <p:nvPr/>
          </p:nvSpPr>
          <p:spPr bwMode="ltGray">
            <a:xfrm>
              <a:off x="0" y="2475"/>
              <a:ext cx="624" cy="48"/>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1" name="Rectangle 96"/>
            <p:cNvSpPr>
              <a:spLocks noChangeArrowheads="1"/>
            </p:cNvSpPr>
            <p:nvPr/>
          </p:nvSpPr>
          <p:spPr bwMode="ltGray">
            <a:xfrm>
              <a:off x="5088" y="2471"/>
              <a:ext cx="672" cy="48"/>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2" name="Rectangle 97"/>
            <p:cNvSpPr>
              <a:spLocks noChangeArrowheads="1"/>
            </p:cNvSpPr>
            <p:nvPr/>
          </p:nvSpPr>
          <p:spPr bwMode="ltGray">
            <a:xfrm>
              <a:off x="1383" y="2475"/>
              <a:ext cx="501" cy="47"/>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3" name="Rectangle 98"/>
            <p:cNvSpPr>
              <a:spLocks noChangeArrowheads="1"/>
            </p:cNvSpPr>
            <p:nvPr/>
          </p:nvSpPr>
          <p:spPr bwMode="ltGray">
            <a:xfrm>
              <a:off x="2639" y="2475"/>
              <a:ext cx="456" cy="47"/>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4" name="Rectangle 99"/>
            <p:cNvSpPr>
              <a:spLocks noChangeArrowheads="1"/>
            </p:cNvSpPr>
            <p:nvPr/>
          </p:nvSpPr>
          <p:spPr bwMode="ltGray">
            <a:xfrm>
              <a:off x="3861" y="2475"/>
              <a:ext cx="476" cy="47"/>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5" name="AutoShape 100"/>
            <p:cNvSpPr>
              <a:spLocks noChangeArrowheads="1"/>
            </p:cNvSpPr>
            <p:nvPr/>
          </p:nvSpPr>
          <p:spPr bwMode="ltGray">
            <a:xfrm>
              <a:off x="1838" y="2072"/>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6" name="AutoShape 101"/>
            <p:cNvSpPr>
              <a:spLocks noChangeArrowheads="1"/>
            </p:cNvSpPr>
            <p:nvPr/>
          </p:nvSpPr>
          <p:spPr bwMode="ltGray">
            <a:xfrm>
              <a:off x="4297" y="2072"/>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7" name="AutoShape 102"/>
            <p:cNvSpPr>
              <a:spLocks noChangeArrowheads="1"/>
            </p:cNvSpPr>
            <p:nvPr/>
          </p:nvSpPr>
          <p:spPr bwMode="ltGray">
            <a:xfrm flipV="1">
              <a:off x="603" y="2015"/>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8" name="AutoShape 103"/>
            <p:cNvSpPr>
              <a:spLocks noChangeArrowheads="1"/>
            </p:cNvSpPr>
            <p:nvPr/>
          </p:nvSpPr>
          <p:spPr bwMode="ltGray">
            <a:xfrm flipV="1">
              <a:off x="3063" y="2015"/>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grpSp>
      <p:grpSp>
        <p:nvGrpSpPr>
          <p:cNvPr id="19" name="组合 207"/>
          <p:cNvGrpSpPr>
            <a:grpSpLocks/>
          </p:cNvGrpSpPr>
          <p:nvPr/>
        </p:nvGrpSpPr>
        <p:grpSpPr bwMode="auto">
          <a:xfrm>
            <a:off x="611188" y="4868863"/>
            <a:ext cx="2305050" cy="1414462"/>
            <a:chOff x="896938" y="4681538"/>
            <a:chExt cx="1701800" cy="1413424"/>
          </a:xfrm>
        </p:grpSpPr>
        <p:sp>
          <p:nvSpPr>
            <p:cNvPr id="20" name="Line 74"/>
            <p:cNvSpPr>
              <a:spLocks noChangeShapeType="1"/>
            </p:cNvSpPr>
            <p:nvPr/>
          </p:nvSpPr>
          <p:spPr bwMode="gray">
            <a:xfrm>
              <a:off x="1765418" y="4681538"/>
              <a:ext cx="0" cy="334716"/>
            </a:xfrm>
            <a:prstGeom prst="line">
              <a:avLst/>
            </a:prstGeom>
            <a:noFill/>
            <a:ln w="1905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1" name="Line 75"/>
            <p:cNvSpPr>
              <a:spLocks noChangeShapeType="1"/>
            </p:cNvSpPr>
            <p:nvPr/>
          </p:nvSpPr>
          <p:spPr bwMode="gray">
            <a:xfrm flipH="1">
              <a:off x="1009454" y="5025772"/>
              <a:ext cx="1495521" cy="0"/>
            </a:xfrm>
            <a:prstGeom prst="line">
              <a:avLst/>
            </a:prstGeom>
            <a:noFill/>
            <a:ln w="19050">
              <a:solidFill>
                <a:schemeClr val="tx1"/>
              </a:solidFill>
              <a:prstDash val="sysDot"/>
              <a:round/>
              <a:headEnd/>
              <a:tailEnd/>
            </a:ln>
          </p:spPr>
          <p:txBody>
            <a:bodyPr/>
            <a:lstStyle/>
            <a:p>
              <a:pPr>
                <a:defRPr/>
              </a:pPr>
              <a:endParaRPr lang="zh-CN" altLang="en-US">
                <a:latin typeface="微软雅黑"/>
                <a:ea typeface="微软雅黑"/>
                <a:cs typeface="微软雅黑"/>
              </a:endParaRPr>
            </a:p>
          </p:txBody>
        </p:sp>
        <p:sp>
          <p:nvSpPr>
            <p:cNvPr id="22" name="Text Box 76"/>
            <p:cNvSpPr txBox="1">
              <a:spLocks noChangeArrowheads="1"/>
            </p:cNvSpPr>
            <p:nvPr/>
          </p:nvSpPr>
          <p:spPr bwMode="gray">
            <a:xfrm>
              <a:off x="896938" y="5079708"/>
              <a:ext cx="1701800" cy="1015254"/>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a:solidFill>
                    <a:srgbClr val="C00000"/>
                  </a:solidFill>
                  <a:latin typeface="微软雅黑"/>
                  <a:ea typeface="微软雅黑"/>
                  <a:cs typeface="微软雅黑"/>
                </a:rPr>
                <a:t>纹型：</a:t>
              </a:r>
              <a:r>
                <a:rPr lang="zh-CN" altLang="en-US" sz="2000">
                  <a:latin typeface="微软雅黑"/>
                  <a:ea typeface="微软雅黑"/>
                  <a:cs typeface="微软雅黑"/>
                </a:rPr>
                <a:t>三种基本纹型包括：环型、弓型和螺旋型</a:t>
              </a:r>
            </a:p>
          </p:txBody>
        </p:sp>
      </p:grpSp>
      <p:grpSp>
        <p:nvGrpSpPr>
          <p:cNvPr id="23" name="组合 210"/>
          <p:cNvGrpSpPr>
            <a:grpSpLocks/>
          </p:cNvGrpSpPr>
          <p:nvPr/>
        </p:nvGrpSpPr>
        <p:grpSpPr bwMode="auto">
          <a:xfrm>
            <a:off x="5867400" y="2492375"/>
            <a:ext cx="2881313" cy="1093788"/>
            <a:chOff x="6695380" y="2348684"/>
            <a:chExt cx="1797142" cy="1093016"/>
          </a:xfrm>
        </p:grpSpPr>
        <p:sp>
          <p:nvSpPr>
            <p:cNvPr id="24" name="Line 81"/>
            <p:cNvSpPr>
              <a:spLocks noChangeShapeType="1"/>
            </p:cNvSpPr>
            <p:nvPr/>
          </p:nvSpPr>
          <p:spPr bwMode="gray">
            <a:xfrm>
              <a:off x="7633063" y="3106973"/>
              <a:ext cx="0" cy="334727"/>
            </a:xfrm>
            <a:prstGeom prst="line">
              <a:avLst/>
            </a:prstGeom>
            <a:noFill/>
            <a:ln w="1905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5" name="Line 82"/>
            <p:cNvSpPr>
              <a:spLocks noChangeShapeType="1"/>
            </p:cNvSpPr>
            <p:nvPr/>
          </p:nvSpPr>
          <p:spPr bwMode="gray">
            <a:xfrm flipH="1">
              <a:off x="6768652" y="3105388"/>
              <a:ext cx="1632775" cy="0"/>
            </a:xfrm>
            <a:prstGeom prst="line">
              <a:avLst/>
            </a:prstGeom>
            <a:noFill/>
            <a:ln w="19050">
              <a:solidFill>
                <a:schemeClr val="tx1"/>
              </a:solidFill>
              <a:prstDash val="sysDot"/>
              <a:round/>
              <a:headEnd/>
              <a:tailEnd/>
            </a:ln>
          </p:spPr>
          <p:txBody>
            <a:bodyPr/>
            <a:lstStyle/>
            <a:p>
              <a:pPr>
                <a:defRPr/>
              </a:pPr>
              <a:endParaRPr lang="zh-CN" altLang="en-US">
                <a:latin typeface="微软雅黑"/>
                <a:ea typeface="微软雅黑"/>
                <a:cs typeface="微软雅黑"/>
              </a:endParaRPr>
            </a:p>
          </p:txBody>
        </p:sp>
        <p:sp>
          <p:nvSpPr>
            <p:cNvPr id="26" name="Text Box 83"/>
            <p:cNvSpPr txBox="1">
              <a:spLocks noChangeArrowheads="1"/>
            </p:cNvSpPr>
            <p:nvPr/>
          </p:nvSpPr>
          <p:spPr bwMode="gray">
            <a:xfrm>
              <a:off x="6695380" y="2348684"/>
              <a:ext cx="1797142" cy="707525"/>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a:solidFill>
                    <a:srgbClr val="C00000"/>
                  </a:solidFill>
                  <a:latin typeface="微软雅黑"/>
                  <a:ea typeface="微软雅黑"/>
                  <a:cs typeface="微软雅黑"/>
                </a:rPr>
                <a:t>纹数：</a:t>
              </a:r>
              <a:r>
                <a:rPr lang="zh-CN" altLang="en-US" sz="2000">
                  <a:latin typeface="微软雅黑"/>
                  <a:ea typeface="微软雅黑"/>
                  <a:cs typeface="微软雅黑"/>
                </a:rPr>
                <a:t>模式区内指纹纹路的数量。</a:t>
              </a:r>
            </a:p>
          </p:txBody>
        </p:sp>
      </p:grpSp>
      <p:grpSp>
        <p:nvGrpSpPr>
          <p:cNvPr id="27" name="组合 208"/>
          <p:cNvGrpSpPr>
            <a:grpSpLocks/>
          </p:cNvGrpSpPr>
          <p:nvPr/>
        </p:nvGrpSpPr>
        <p:grpSpPr bwMode="auto">
          <a:xfrm>
            <a:off x="1835150" y="2205038"/>
            <a:ext cx="3889375" cy="1397000"/>
            <a:chOff x="2343904" y="1988840"/>
            <a:chExt cx="2737573" cy="1396876"/>
          </a:xfrm>
        </p:grpSpPr>
        <p:sp>
          <p:nvSpPr>
            <p:cNvPr id="28" name="Line 84"/>
            <p:cNvSpPr>
              <a:spLocks noChangeShapeType="1"/>
            </p:cNvSpPr>
            <p:nvPr/>
          </p:nvSpPr>
          <p:spPr bwMode="gray">
            <a:xfrm>
              <a:off x="3622183" y="3050783"/>
              <a:ext cx="0" cy="334933"/>
            </a:xfrm>
            <a:prstGeom prst="line">
              <a:avLst/>
            </a:prstGeom>
            <a:noFill/>
            <a:ln w="1905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9" name="Line 85"/>
            <p:cNvSpPr>
              <a:spLocks noChangeShapeType="1"/>
            </p:cNvSpPr>
            <p:nvPr/>
          </p:nvSpPr>
          <p:spPr bwMode="gray">
            <a:xfrm flipH="1">
              <a:off x="2394186" y="3049196"/>
              <a:ext cx="2535327" cy="0"/>
            </a:xfrm>
            <a:prstGeom prst="line">
              <a:avLst/>
            </a:prstGeom>
            <a:noFill/>
            <a:ln w="19050">
              <a:solidFill>
                <a:schemeClr val="tx1"/>
              </a:solidFill>
              <a:prstDash val="sysDot"/>
              <a:round/>
              <a:headEnd/>
              <a:tailEnd/>
            </a:ln>
          </p:spPr>
          <p:txBody>
            <a:bodyPr/>
            <a:lstStyle/>
            <a:p>
              <a:pPr>
                <a:defRPr/>
              </a:pPr>
              <a:endParaRPr lang="zh-CN" altLang="en-US">
                <a:latin typeface="微软雅黑"/>
                <a:ea typeface="微软雅黑"/>
                <a:cs typeface="微软雅黑"/>
              </a:endParaRPr>
            </a:p>
          </p:txBody>
        </p:sp>
        <p:sp>
          <p:nvSpPr>
            <p:cNvPr id="30" name="Text Box 86"/>
            <p:cNvSpPr txBox="1">
              <a:spLocks noChangeArrowheads="1"/>
            </p:cNvSpPr>
            <p:nvPr/>
          </p:nvSpPr>
          <p:spPr bwMode="gray">
            <a:xfrm>
              <a:off x="2343904" y="1988840"/>
              <a:ext cx="2737573" cy="1015910"/>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a:solidFill>
                    <a:srgbClr val="C00000"/>
                  </a:solidFill>
                  <a:latin typeface="微软雅黑"/>
                  <a:ea typeface="微软雅黑"/>
                  <a:cs typeface="微软雅黑"/>
                </a:rPr>
                <a:t>模式区：</a:t>
              </a:r>
              <a:r>
                <a:rPr lang="zh-CN" altLang="en-US" sz="2000">
                  <a:latin typeface="微软雅黑"/>
                  <a:ea typeface="微软雅黑"/>
                  <a:cs typeface="微软雅黑"/>
                </a:rPr>
                <a:t>指纹上包含总体特征的区域，即从模式区就能够分辨出指纹是属于那一种类型的</a:t>
              </a:r>
            </a:p>
          </p:txBody>
        </p:sp>
      </p:grpSp>
      <p:grpSp>
        <p:nvGrpSpPr>
          <p:cNvPr id="31" name="组合 209"/>
          <p:cNvGrpSpPr>
            <a:grpSpLocks/>
          </p:cNvGrpSpPr>
          <p:nvPr/>
        </p:nvGrpSpPr>
        <p:grpSpPr bwMode="auto">
          <a:xfrm>
            <a:off x="3276600" y="4827588"/>
            <a:ext cx="4319588" cy="1722437"/>
            <a:chOff x="4204151" y="4681538"/>
            <a:chExt cx="2760164" cy="1721419"/>
          </a:xfrm>
        </p:grpSpPr>
        <p:sp>
          <p:nvSpPr>
            <p:cNvPr id="32" name="Line 87"/>
            <p:cNvSpPr>
              <a:spLocks noChangeShapeType="1"/>
            </p:cNvSpPr>
            <p:nvPr/>
          </p:nvSpPr>
          <p:spPr bwMode="gray">
            <a:xfrm>
              <a:off x="5648647" y="4681538"/>
              <a:ext cx="0" cy="334764"/>
            </a:xfrm>
            <a:prstGeom prst="line">
              <a:avLst/>
            </a:prstGeom>
            <a:noFill/>
            <a:ln w="1905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33" name="Line 88"/>
            <p:cNvSpPr>
              <a:spLocks noChangeShapeType="1"/>
            </p:cNvSpPr>
            <p:nvPr/>
          </p:nvSpPr>
          <p:spPr bwMode="gray">
            <a:xfrm flipH="1" flipV="1">
              <a:off x="4204151" y="5011543"/>
              <a:ext cx="2760164" cy="0"/>
            </a:xfrm>
            <a:prstGeom prst="line">
              <a:avLst/>
            </a:prstGeom>
            <a:noFill/>
            <a:ln w="19050">
              <a:solidFill>
                <a:schemeClr val="tx1"/>
              </a:solidFill>
              <a:prstDash val="sysDot"/>
              <a:round/>
              <a:headEnd/>
              <a:tailEnd/>
            </a:ln>
          </p:spPr>
          <p:txBody>
            <a:bodyPr/>
            <a:lstStyle/>
            <a:p>
              <a:pPr>
                <a:defRPr/>
              </a:pPr>
              <a:endParaRPr lang="zh-CN" altLang="en-US">
                <a:latin typeface="微软雅黑"/>
                <a:ea typeface="微软雅黑"/>
                <a:cs typeface="微软雅黑"/>
              </a:endParaRPr>
            </a:p>
          </p:txBody>
        </p:sp>
        <p:sp>
          <p:nvSpPr>
            <p:cNvPr id="34" name="Text Box 89"/>
            <p:cNvSpPr txBox="1">
              <a:spLocks noChangeArrowheads="1"/>
            </p:cNvSpPr>
            <p:nvPr/>
          </p:nvSpPr>
          <p:spPr bwMode="gray">
            <a:xfrm>
              <a:off x="4204151" y="5079764"/>
              <a:ext cx="2760164" cy="1323193"/>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a:solidFill>
                    <a:srgbClr val="C00000"/>
                  </a:solidFill>
                  <a:latin typeface="微软雅黑"/>
                  <a:ea typeface="微软雅黑"/>
                  <a:cs typeface="微软雅黑"/>
                </a:rPr>
                <a:t>三角点：</a:t>
              </a:r>
              <a:r>
                <a:rPr lang="zh-CN" altLang="en-US" sz="2000">
                  <a:latin typeface="微软雅黑"/>
                  <a:ea typeface="微软雅黑"/>
                  <a:cs typeface="微软雅黑"/>
                </a:rPr>
                <a:t>位于从核心点开始的第一个分叉点或断点、或者两条纹路会聚处、孤立点、转折点、或者指向这些奇异点。</a:t>
              </a:r>
            </a:p>
          </p:txBody>
        </p:sp>
      </p:grpSp>
    </p:spTree>
    <p:extLst>
      <p:ext uri="{BB962C8B-B14F-4D97-AF65-F5344CB8AC3E}">
        <p14:creationId xmlns:p14="http://schemas.microsoft.com/office/powerpoint/2010/main" val="4197509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kumimoji="1" lang="zh-CN" altLang="en-US" dirty="0">
                <a:solidFill>
                  <a:srgbClr val="C00000"/>
                </a:solidFill>
              </a:rPr>
              <a:t>终结点（</a:t>
            </a:r>
            <a:r>
              <a:rPr kumimoji="1" lang="en-US" altLang="zh-CN" dirty="0">
                <a:solidFill>
                  <a:srgbClr val="C00000"/>
                </a:solidFill>
              </a:rPr>
              <a:t>Ending</a:t>
            </a:r>
            <a:r>
              <a:rPr kumimoji="1" lang="zh-CN" altLang="en-US" dirty="0">
                <a:solidFill>
                  <a:srgbClr val="C00000"/>
                </a:solidFill>
              </a:rPr>
              <a:t>）</a:t>
            </a:r>
            <a:endParaRPr kumimoji="1" lang="en-US" altLang="zh-CN" dirty="0">
              <a:solidFill>
                <a:srgbClr val="C00000"/>
              </a:solidFill>
            </a:endParaRPr>
          </a:p>
          <a:p>
            <a:pPr lvl="1"/>
            <a:r>
              <a:rPr kumimoji="1" lang="zh-CN" altLang="en-US" dirty="0">
                <a:solidFill>
                  <a:schemeClr val="tx1">
                    <a:lumMod val="95000"/>
                    <a:lumOff val="5000"/>
                  </a:schemeClr>
                </a:solidFill>
              </a:rPr>
              <a:t>一条纹路在此终结。</a:t>
            </a:r>
            <a:endParaRPr kumimoji="1" lang="en-US" altLang="zh-CN" dirty="0">
              <a:solidFill>
                <a:schemeClr val="tx1">
                  <a:lumMod val="95000"/>
                  <a:lumOff val="5000"/>
                </a:schemeClr>
              </a:solidFill>
            </a:endParaRPr>
          </a:p>
          <a:p>
            <a:r>
              <a:rPr kumimoji="1" lang="zh-CN" altLang="en-US" dirty="0">
                <a:solidFill>
                  <a:srgbClr val="C00000"/>
                </a:solidFill>
              </a:rPr>
              <a:t>分叉点（</a:t>
            </a:r>
            <a:r>
              <a:rPr kumimoji="1" lang="en-US" altLang="zh-CN" dirty="0">
                <a:solidFill>
                  <a:srgbClr val="C00000"/>
                </a:solidFill>
              </a:rPr>
              <a:t>Bifurcation</a:t>
            </a:r>
            <a:r>
              <a:rPr kumimoji="1" lang="zh-CN" altLang="en-US" dirty="0">
                <a:solidFill>
                  <a:srgbClr val="C00000"/>
                </a:solidFill>
              </a:rPr>
              <a:t>）</a:t>
            </a:r>
            <a:endParaRPr kumimoji="1" lang="en-US" altLang="zh-CN" dirty="0">
              <a:solidFill>
                <a:srgbClr val="C00000"/>
              </a:solidFill>
            </a:endParaRPr>
          </a:p>
          <a:p>
            <a:pPr lvl="1"/>
            <a:r>
              <a:rPr kumimoji="1" lang="zh-CN" altLang="en-US" dirty="0">
                <a:solidFill>
                  <a:schemeClr val="tx1">
                    <a:lumMod val="95000"/>
                    <a:lumOff val="5000"/>
                  </a:schemeClr>
                </a:solidFill>
              </a:rPr>
              <a:t>一条纹路在此分开成为两条或更多的纹路。</a:t>
            </a:r>
            <a:endParaRPr kumimoji="1" lang="en-US" altLang="zh-CN" dirty="0">
              <a:solidFill>
                <a:schemeClr val="tx1">
                  <a:lumMod val="95000"/>
                  <a:lumOff val="5000"/>
                </a:schemeClr>
              </a:solidFill>
            </a:endParaRPr>
          </a:p>
          <a:p>
            <a:r>
              <a:rPr kumimoji="1" lang="zh-CN" altLang="en-US" dirty="0">
                <a:solidFill>
                  <a:srgbClr val="C00000"/>
                </a:solidFill>
              </a:rPr>
              <a:t>分歧点（</a:t>
            </a:r>
            <a:r>
              <a:rPr kumimoji="1" lang="en-US" altLang="zh-CN" dirty="0">
                <a:solidFill>
                  <a:srgbClr val="C00000"/>
                </a:solidFill>
              </a:rPr>
              <a:t>Ridge Divergence</a:t>
            </a:r>
            <a:r>
              <a:rPr kumimoji="1" lang="zh-CN" altLang="en-US" dirty="0">
                <a:solidFill>
                  <a:srgbClr val="C00000"/>
                </a:solidFill>
              </a:rPr>
              <a:t>）</a:t>
            </a:r>
            <a:endParaRPr kumimoji="1" lang="en-US" altLang="zh-CN" dirty="0">
              <a:solidFill>
                <a:srgbClr val="C00000"/>
              </a:solidFill>
            </a:endParaRPr>
          </a:p>
          <a:p>
            <a:pPr lvl="1"/>
            <a:r>
              <a:rPr kumimoji="1" lang="zh-CN" altLang="en-US" dirty="0">
                <a:solidFill>
                  <a:schemeClr val="tx1">
                    <a:lumMod val="95000"/>
                    <a:lumOff val="5000"/>
                  </a:schemeClr>
                </a:solidFill>
              </a:rPr>
              <a:t>两条平行纹路在此分开。</a:t>
            </a:r>
            <a:endParaRPr kumimoji="1" lang="en-US" altLang="zh-CN" dirty="0">
              <a:solidFill>
                <a:schemeClr val="tx1">
                  <a:lumMod val="95000"/>
                  <a:lumOff val="5000"/>
                </a:schemeClr>
              </a:solidFill>
            </a:endParaRPr>
          </a:p>
          <a:p>
            <a:r>
              <a:rPr kumimoji="1" lang="zh-CN" altLang="en-US" dirty="0">
                <a:solidFill>
                  <a:srgbClr val="C00000"/>
                </a:solidFill>
              </a:rPr>
              <a:t>孤立点（</a:t>
            </a:r>
            <a:r>
              <a:rPr kumimoji="1" lang="en-US" altLang="zh-CN" dirty="0">
                <a:solidFill>
                  <a:srgbClr val="C00000"/>
                </a:solidFill>
              </a:rPr>
              <a:t>Dot or Island</a:t>
            </a:r>
            <a:r>
              <a:rPr kumimoji="1" lang="zh-CN" altLang="en-US" dirty="0">
                <a:solidFill>
                  <a:srgbClr val="C00000"/>
                </a:solidFill>
              </a:rPr>
              <a:t>）</a:t>
            </a:r>
            <a:endParaRPr kumimoji="1" lang="en-US" altLang="zh-CN" dirty="0">
              <a:solidFill>
                <a:srgbClr val="C00000"/>
              </a:solidFill>
            </a:endParaRPr>
          </a:p>
          <a:p>
            <a:pPr lvl="1"/>
            <a:r>
              <a:rPr kumimoji="1" lang="zh-CN" altLang="en-US" dirty="0">
                <a:solidFill>
                  <a:schemeClr val="tx1">
                    <a:lumMod val="95000"/>
                    <a:lumOff val="5000"/>
                  </a:schemeClr>
                </a:solidFill>
              </a:rPr>
              <a:t>一条特别短的纹路，以至成为一点。</a:t>
            </a:r>
            <a:endParaRPr kumimoji="1" lang="en-US" altLang="zh-CN" dirty="0">
              <a:solidFill>
                <a:schemeClr val="tx1">
                  <a:lumMod val="95000"/>
                  <a:lumOff val="5000"/>
                </a:schemeClr>
              </a:solidFill>
            </a:endParaRPr>
          </a:p>
          <a:p>
            <a:r>
              <a:rPr kumimoji="1" lang="zh-CN" altLang="en-US" dirty="0">
                <a:solidFill>
                  <a:srgbClr val="C00000"/>
                </a:solidFill>
              </a:rPr>
              <a:t>环点（</a:t>
            </a:r>
            <a:r>
              <a:rPr kumimoji="1" lang="en-US" altLang="zh-CN" dirty="0">
                <a:solidFill>
                  <a:srgbClr val="C00000"/>
                </a:solidFill>
              </a:rPr>
              <a:t>Enclosure</a:t>
            </a:r>
            <a:r>
              <a:rPr kumimoji="1" lang="zh-CN" altLang="en-US" dirty="0">
                <a:solidFill>
                  <a:srgbClr val="C00000"/>
                </a:solidFill>
              </a:rPr>
              <a:t>）</a:t>
            </a:r>
            <a:endParaRPr kumimoji="1" lang="en-US" altLang="zh-CN" dirty="0">
              <a:solidFill>
                <a:srgbClr val="C00000"/>
              </a:solidFill>
            </a:endParaRPr>
          </a:p>
          <a:p>
            <a:pPr lvl="1"/>
            <a:r>
              <a:rPr kumimoji="1" lang="zh-CN" altLang="en-US" dirty="0">
                <a:solidFill>
                  <a:srgbClr val="0D0D0D"/>
                </a:solidFill>
              </a:rPr>
              <a:t>一条纹路分开成两条后，立即又合并称为一条。</a:t>
            </a:r>
            <a:endParaRPr kumimoji="1" lang="en-US" altLang="zh-CN" dirty="0">
              <a:solidFill>
                <a:srgbClr val="0D0D0D"/>
              </a:solidFill>
            </a:endParaRPr>
          </a:p>
          <a:p>
            <a:r>
              <a:rPr kumimoji="1" lang="zh-CN" altLang="en-US" dirty="0">
                <a:solidFill>
                  <a:srgbClr val="C00000"/>
                </a:solidFill>
              </a:rPr>
              <a:t>短纹（</a:t>
            </a:r>
            <a:r>
              <a:rPr kumimoji="1" lang="en-US" altLang="zh-CN" dirty="0">
                <a:solidFill>
                  <a:srgbClr val="C00000"/>
                </a:solidFill>
              </a:rPr>
              <a:t>Short Ridge</a:t>
            </a:r>
            <a:r>
              <a:rPr kumimoji="1" lang="zh-CN" altLang="en-US" dirty="0">
                <a:solidFill>
                  <a:srgbClr val="C00000"/>
                </a:solidFill>
              </a:rPr>
              <a:t>）</a:t>
            </a:r>
            <a:endParaRPr kumimoji="1" lang="en-US" altLang="zh-CN" dirty="0">
              <a:solidFill>
                <a:srgbClr val="C00000"/>
              </a:solidFill>
            </a:endParaRPr>
          </a:p>
          <a:p>
            <a:pPr lvl="1"/>
            <a:r>
              <a:rPr kumimoji="1" lang="zh-CN" altLang="en-US" dirty="0">
                <a:solidFill>
                  <a:srgbClr val="0D0D0D"/>
                </a:solidFill>
              </a:rPr>
              <a:t>一端较短但不至于成为一点的纹路。</a:t>
            </a:r>
            <a:endParaRPr kumimoji="1" lang="zh-CN" altLang="en-US" dirty="0">
              <a:solidFill>
                <a:schemeClr val="tx1">
                  <a:lumMod val="95000"/>
                  <a:lumOff val="5000"/>
                </a:schemeClr>
              </a:solidFill>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9</a:t>
            </a:fld>
            <a:endParaRPr lang="zh-CN" altLang="en-US" dirty="0"/>
          </a:p>
        </p:txBody>
      </p:sp>
      <p:sp>
        <p:nvSpPr>
          <p:cNvPr id="4" name="标题 3"/>
          <p:cNvSpPr>
            <a:spLocks noGrp="1"/>
          </p:cNvSpPr>
          <p:nvPr>
            <p:ph type="title"/>
          </p:nvPr>
        </p:nvSpPr>
        <p:spPr/>
        <p:txBody>
          <a:bodyPr/>
          <a:lstStyle/>
          <a:p>
            <a:r>
              <a:rPr kumimoji="1" lang="zh-CN" altLang="en-US" dirty="0"/>
              <a:t>指纹的局部特征</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48" y="1737229"/>
            <a:ext cx="576263"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70" y="2423162"/>
            <a:ext cx="576263"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78" y="3140442"/>
            <a:ext cx="6477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78" y="3875120"/>
            <a:ext cx="647700" cy="64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682" y="4508870"/>
            <a:ext cx="719138"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474" y="5314983"/>
            <a:ext cx="647700" cy="649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002210"/>
      </p:ext>
    </p:extLst>
  </p:cSld>
  <p:clrMapOvr>
    <a:masterClrMapping/>
  </p:clrMapOvr>
</p:sld>
</file>

<file path=ppt/theme/theme1.xml><?xml version="1.0" encoding="utf-8"?>
<a:theme xmlns:a="http://schemas.openxmlformats.org/drawingml/2006/main" name="主题2">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CABDF20F-D3A2-40D6-A884-136EA7892EC3}" vid="{30B80D0F-B85A-4878-85FE-822A4EBEC62B}"/>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994</TotalTime>
  <Words>4350</Words>
  <Application>Microsoft Macintosh PowerPoint</Application>
  <PresentationFormat>On-screen Show (4:3)</PresentationFormat>
  <Paragraphs>298</Paragraphs>
  <Slides>50</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8" baseType="lpstr">
      <vt:lpstr>微软雅黑</vt:lpstr>
      <vt:lpstr>华文琥珀</vt:lpstr>
      <vt:lpstr>Arial</vt:lpstr>
      <vt:lpstr>Berlin Sans FB Demi</vt:lpstr>
      <vt:lpstr>Calibri</vt:lpstr>
      <vt:lpstr>Times New Roman</vt:lpstr>
      <vt:lpstr>主题2</vt:lpstr>
      <vt:lpstr>Visio.Drawing.11</vt:lpstr>
      <vt:lpstr>第2章 自动识别技术与RFID</vt:lpstr>
      <vt:lpstr>内容回顾</vt:lpstr>
      <vt:lpstr>本章内容</vt:lpstr>
      <vt:lpstr>光符号识别、语音识别</vt:lpstr>
      <vt:lpstr>语音识别框架：  典型的模式识别系统</vt:lpstr>
      <vt:lpstr>虹膜识别</vt:lpstr>
      <vt:lpstr>指纹识别</vt:lpstr>
      <vt:lpstr>指纹的总体特征</vt:lpstr>
      <vt:lpstr>指纹的局部特征</vt:lpstr>
      <vt:lpstr>IC卡技术</vt:lpstr>
      <vt:lpstr>IC卡技术</vt:lpstr>
      <vt:lpstr>IC卡：基本组成</vt:lpstr>
      <vt:lpstr>IC卡：分类</vt:lpstr>
      <vt:lpstr>IC卡：按芯片分类</vt:lpstr>
      <vt:lpstr>IC卡：按芯片分类</vt:lpstr>
      <vt:lpstr>IC卡：按芯片分类</vt:lpstr>
      <vt:lpstr>CPU卡： 按与外界数据交换界面</vt:lpstr>
      <vt:lpstr>CPU卡：  按数据传输形式分类</vt:lpstr>
      <vt:lpstr>条形码技术</vt:lpstr>
      <vt:lpstr>条形码技术：一维条形码</vt:lpstr>
      <vt:lpstr>一维条形码：基本概念</vt:lpstr>
      <vt:lpstr>一维条形码：基本概念（续）</vt:lpstr>
      <vt:lpstr>一维条形码：译码原理</vt:lpstr>
      <vt:lpstr>一维条形码：  典型一维条形码制比较</vt:lpstr>
      <vt:lpstr>条形码技术：二维条形码</vt:lpstr>
      <vt:lpstr>条形码技术：二维条形码</vt:lpstr>
      <vt:lpstr>条形码技术：二维条形码</vt:lpstr>
      <vt:lpstr>一维条形码与二维条形码的比较</vt:lpstr>
      <vt:lpstr>本章内容</vt:lpstr>
      <vt:lpstr>RFID的历史与现状</vt:lpstr>
      <vt:lpstr>RFID的历史与现状</vt:lpstr>
      <vt:lpstr>RFID的历史与现状</vt:lpstr>
      <vt:lpstr>RFID的历史与现状</vt:lpstr>
      <vt:lpstr>RFID的历史与现状</vt:lpstr>
      <vt:lpstr>本章内容</vt:lpstr>
      <vt:lpstr>RFID技术分析</vt:lpstr>
      <vt:lpstr>RFID技术分析：阅读器</vt:lpstr>
      <vt:lpstr>RFID技术分析：天线</vt:lpstr>
      <vt:lpstr>RFID技术分析：标签</vt:lpstr>
      <vt:lpstr>标签：存储方式</vt:lpstr>
      <vt:lpstr>标签分类</vt:lpstr>
      <vt:lpstr>RFID标签与条形码相比 的优点</vt:lpstr>
      <vt:lpstr>RFID技术分析：频率</vt:lpstr>
      <vt:lpstr>RFID频率：低频</vt:lpstr>
      <vt:lpstr>RFID频率：高频</vt:lpstr>
      <vt:lpstr>RFID频率：超高频</vt:lpstr>
      <vt:lpstr>本章内容</vt:lpstr>
      <vt:lpstr>RFID和物联网</vt:lpstr>
      <vt:lpstr>本章小结</vt:lpstr>
      <vt:lpstr>本章小结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serenalsx</dc:creator>
  <cp:lastModifiedBy>Microsoft Office User</cp:lastModifiedBy>
  <cp:revision>192</cp:revision>
  <dcterms:created xsi:type="dcterms:W3CDTF">2013-10-08T12:56:46Z</dcterms:created>
  <dcterms:modified xsi:type="dcterms:W3CDTF">2022-09-08T02:02:31Z</dcterms:modified>
</cp:coreProperties>
</file>